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8288000" cy="10287000"/>
  <p:notesSz cx="6858000" cy="9144000"/>
  <p:embeddedFontLst>
    <p:embeddedFont>
      <p:font typeface="Coming Soon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Handy Casual" charset="1" panose="00000500000000000000"/>
      <p:regular r:id="rId11"/>
    </p:embeddedFont>
    <p:embeddedFont>
      <p:font typeface="Bobby Jones" charset="1" panose="00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25" Target="slides/slide13.xml" Type="http://schemas.openxmlformats.org/officeDocument/2006/relationships/slide"/><Relationship Id="rId26" Target="slides/slide14.xml" Type="http://schemas.openxmlformats.org/officeDocument/2006/relationships/slide"/><Relationship Id="rId27" Target="slides/slide15.xml" Type="http://schemas.openxmlformats.org/officeDocument/2006/relationships/slide"/><Relationship Id="rId28" Target="slides/slide16.xml" Type="http://schemas.openxmlformats.org/officeDocument/2006/relationships/slide"/><Relationship Id="rId29" Target="slides/slide17.xml" Type="http://schemas.openxmlformats.org/officeDocument/2006/relationships/slide"/><Relationship Id="rId3" Target="viewProps.xml" Type="http://schemas.openxmlformats.org/officeDocument/2006/relationships/viewProps"/><Relationship Id="rId30" Target="slides/slide18.xml" Type="http://schemas.openxmlformats.org/officeDocument/2006/relationships/slide"/><Relationship Id="rId31" Target="slides/slide19.xml" Type="http://schemas.openxmlformats.org/officeDocument/2006/relationships/slide"/><Relationship Id="rId32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66.png" Type="http://schemas.openxmlformats.org/officeDocument/2006/relationships/image"/><Relationship Id="rId15" Target="../media/image67.sv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74.png" Type="http://schemas.openxmlformats.org/officeDocument/2006/relationships/image"/><Relationship Id="rId13" Target="../media/image75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89.png" Type="http://schemas.openxmlformats.org/officeDocument/2006/relationships/image"/><Relationship Id="rId17" Target="../media/image90.svg" Type="http://schemas.openxmlformats.org/officeDocument/2006/relationships/image"/><Relationship Id="rId18" Target="../media/image91.png" Type="http://schemas.openxmlformats.org/officeDocument/2006/relationships/image"/><Relationship Id="rId19" Target="../media/image9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3.png" Type="http://schemas.openxmlformats.org/officeDocument/2006/relationships/image"/><Relationship Id="rId9" Target="../media/image9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5.pn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quora.com/How-do-you-type-a-%C2%B2-squared-symbol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9.pn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74.png" Type="http://schemas.openxmlformats.org/officeDocument/2006/relationships/image"/><Relationship Id="rId13" Target="../media/image75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jpeg" Type="http://schemas.openxmlformats.org/officeDocument/2006/relationships/image"/><Relationship Id="rId13" Target="../media/image22.jpeg" Type="http://schemas.openxmlformats.org/officeDocument/2006/relationships/image"/><Relationship Id="rId14" Target="../media/image23.jpeg" Type="http://schemas.openxmlformats.org/officeDocument/2006/relationships/image"/><Relationship Id="rId15" Target="../media/image24.jpe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18" Target="../media/image37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38.png" Type="http://schemas.openxmlformats.org/officeDocument/2006/relationships/image"/><Relationship Id="rId17" Target="../media/image39.png" Type="http://schemas.openxmlformats.org/officeDocument/2006/relationships/image"/><Relationship Id="rId18" Target="../media/image40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3.png" Type="http://schemas.openxmlformats.org/officeDocument/2006/relationships/image"/><Relationship Id="rId9" Target="../media/image54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72190">
            <a:off x="15001284" y="8833352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9"/>
                </a:lnTo>
                <a:lnTo>
                  <a:pt x="0" y="681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27809">
            <a:off x="-4295269" y="-5087644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9"/>
                </a:lnTo>
                <a:lnTo>
                  <a:pt x="0" y="681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7864" y="850606"/>
            <a:ext cx="1429583" cy="1743394"/>
          </a:xfrm>
          <a:custGeom>
            <a:avLst/>
            <a:gdLst/>
            <a:ahLst/>
            <a:cxnLst/>
            <a:rect r="r" b="b" t="t" l="l"/>
            <a:pathLst>
              <a:path h="1743394" w="1429583">
                <a:moveTo>
                  <a:pt x="0" y="0"/>
                </a:moveTo>
                <a:lnTo>
                  <a:pt x="1429583" y="0"/>
                </a:lnTo>
                <a:lnTo>
                  <a:pt x="1429583" y="1743394"/>
                </a:lnTo>
                <a:lnTo>
                  <a:pt x="0" y="174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3908" y="2158152"/>
            <a:ext cx="714792" cy="871697"/>
          </a:xfrm>
          <a:custGeom>
            <a:avLst/>
            <a:gdLst/>
            <a:ahLst/>
            <a:cxnLst/>
            <a:rect r="r" b="b" t="t" l="l"/>
            <a:pathLst>
              <a:path h="871697" w="714792">
                <a:moveTo>
                  <a:pt x="0" y="0"/>
                </a:moveTo>
                <a:lnTo>
                  <a:pt x="714792" y="0"/>
                </a:lnTo>
                <a:lnTo>
                  <a:pt x="714792" y="871697"/>
                </a:lnTo>
                <a:lnTo>
                  <a:pt x="0" y="871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7588321"/>
            <a:ext cx="714792" cy="871697"/>
          </a:xfrm>
          <a:custGeom>
            <a:avLst/>
            <a:gdLst/>
            <a:ahLst/>
            <a:cxnLst/>
            <a:rect r="r" b="b" t="t" l="l"/>
            <a:pathLst>
              <a:path h="871697" w="714792">
                <a:moveTo>
                  <a:pt x="0" y="0"/>
                </a:moveTo>
                <a:lnTo>
                  <a:pt x="714792" y="0"/>
                </a:lnTo>
                <a:lnTo>
                  <a:pt x="714792" y="871697"/>
                </a:lnTo>
                <a:lnTo>
                  <a:pt x="0" y="871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03112" y="8024169"/>
            <a:ext cx="1429583" cy="1743394"/>
          </a:xfrm>
          <a:custGeom>
            <a:avLst/>
            <a:gdLst/>
            <a:ahLst/>
            <a:cxnLst/>
            <a:rect r="r" b="b" t="t" l="l"/>
            <a:pathLst>
              <a:path h="1743394" w="1429583">
                <a:moveTo>
                  <a:pt x="0" y="0"/>
                </a:moveTo>
                <a:lnTo>
                  <a:pt x="1429583" y="0"/>
                </a:lnTo>
                <a:lnTo>
                  <a:pt x="1429583" y="1743394"/>
                </a:lnTo>
                <a:lnTo>
                  <a:pt x="0" y="174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98731" y="601834"/>
            <a:ext cx="4490538" cy="3984332"/>
          </a:xfrm>
          <a:custGeom>
            <a:avLst/>
            <a:gdLst/>
            <a:ahLst/>
            <a:cxnLst/>
            <a:rect r="r" b="b" t="t" l="l"/>
            <a:pathLst>
              <a:path h="3984332" w="4490538">
                <a:moveTo>
                  <a:pt x="0" y="0"/>
                </a:moveTo>
                <a:lnTo>
                  <a:pt x="4490538" y="0"/>
                </a:lnTo>
                <a:lnTo>
                  <a:pt x="4490538" y="3984332"/>
                </a:lnTo>
                <a:lnTo>
                  <a:pt x="0" y="3984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06858" y="8912713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6" y="0"/>
                </a:lnTo>
                <a:lnTo>
                  <a:pt x="2661616" y="998106"/>
                </a:lnTo>
                <a:lnTo>
                  <a:pt x="0" y="9981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89528" y="529647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6"/>
                </a:lnTo>
                <a:lnTo>
                  <a:pt x="0" y="9981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9129" y="6766496"/>
            <a:ext cx="1257673" cy="1257673"/>
          </a:xfrm>
          <a:custGeom>
            <a:avLst/>
            <a:gdLst/>
            <a:ahLst/>
            <a:cxnLst/>
            <a:rect r="r" b="b" t="t" l="l"/>
            <a:pathLst>
              <a:path h="1257673" w="1257673">
                <a:moveTo>
                  <a:pt x="0" y="0"/>
                </a:moveTo>
                <a:lnTo>
                  <a:pt x="1257673" y="0"/>
                </a:lnTo>
                <a:lnTo>
                  <a:pt x="1257673" y="1257673"/>
                </a:lnTo>
                <a:lnTo>
                  <a:pt x="0" y="1257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56283" y="5467047"/>
            <a:ext cx="1257673" cy="1257673"/>
          </a:xfrm>
          <a:custGeom>
            <a:avLst/>
            <a:gdLst/>
            <a:ahLst/>
            <a:cxnLst/>
            <a:rect r="r" b="b" t="t" l="l"/>
            <a:pathLst>
              <a:path h="1257673" w="1257673">
                <a:moveTo>
                  <a:pt x="0" y="0"/>
                </a:moveTo>
                <a:lnTo>
                  <a:pt x="1257673" y="0"/>
                </a:lnTo>
                <a:lnTo>
                  <a:pt x="1257673" y="1257673"/>
                </a:lnTo>
                <a:lnTo>
                  <a:pt x="0" y="1257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49742" y="5816690"/>
            <a:ext cx="908030" cy="908030"/>
          </a:xfrm>
          <a:custGeom>
            <a:avLst/>
            <a:gdLst/>
            <a:ahLst/>
            <a:cxnLst/>
            <a:rect r="r" b="b" t="t" l="l"/>
            <a:pathLst>
              <a:path h="908030" w="908030">
                <a:moveTo>
                  <a:pt x="0" y="0"/>
                </a:moveTo>
                <a:lnTo>
                  <a:pt x="908031" y="0"/>
                </a:lnTo>
                <a:lnTo>
                  <a:pt x="908031" y="908030"/>
                </a:lnTo>
                <a:lnTo>
                  <a:pt x="0" y="908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23950" y="4007640"/>
            <a:ext cx="908030" cy="908030"/>
          </a:xfrm>
          <a:custGeom>
            <a:avLst/>
            <a:gdLst/>
            <a:ahLst/>
            <a:cxnLst/>
            <a:rect r="r" b="b" t="t" l="l"/>
            <a:pathLst>
              <a:path h="908030" w="908030">
                <a:moveTo>
                  <a:pt x="0" y="0"/>
                </a:moveTo>
                <a:lnTo>
                  <a:pt x="908030" y="0"/>
                </a:lnTo>
                <a:lnTo>
                  <a:pt x="908030" y="908030"/>
                </a:lnTo>
                <a:lnTo>
                  <a:pt x="0" y="908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75720" y="4007640"/>
            <a:ext cx="908030" cy="908030"/>
          </a:xfrm>
          <a:custGeom>
            <a:avLst/>
            <a:gdLst/>
            <a:ahLst/>
            <a:cxnLst/>
            <a:rect r="r" b="b" t="t" l="l"/>
            <a:pathLst>
              <a:path h="908030" w="908030">
                <a:moveTo>
                  <a:pt x="0" y="0"/>
                </a:moveTo>
                <a:lnTo>
                  <a:pt x="908031" y="0"/>
                </a:lnTo>
                <a:lnTo>
                  <a:pt x="908031" y="908030"/>
                </a:lnTo>
                <a:lnTo>
                  <a:pt x="0" y="908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05926" y="2742956"/>
            <a:ext cx="908030" cy="908030"/>
          </a:xfrm>
          <a:custGeom>
            <a:avLst/>
            <a:gdLst/>
            <a:ahLst/>
            <a:cxnLst/>
            <a:rect r="r" b="b" t="t" l="l"/>
            <a:pathLst>
              <a:path h="908030" w="908030">
                <a:moveTo>
                  <a:pt x="0" y="0"/>
                </a:moveTo>
                <a:lnTo>
                  <a:pt x="908030" y="0"/>
                </a:lnTo>
                <a:lnTo>
                  <a:pt x="908030" y="908031"/>
                </a:lnTo>
                <a:lnTo>
                  <a:pt x="0" y="908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33308" y="1527753"/>
            <a:ext cx="1799592" cy="944786"/>
          </a:xfrm>
          <a:custGeom>
            <a:avLst/>
            <a:gdLst/>
            <a:ahLst/>
            <a:cxnLst/>
            <a:rect r="r" b="b" t="t" l="l"/>
            <a:pathLst>
              <a:path h="944786" w="1799592">
                <a:moveTo>
                  <a:pt x="0" y="0"/>
                </a:moveTo>
                <a:lnTo>
                  <a:pt x="1799592" y="0"/>
                </a:lnTo>
                <a:lnTo>
                  <a:pt x="1799592" y="944786"/>
                </a:lnTo>
                <a:lnTo>
                  <a:pt x="0" y="944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94402" y="8313514"/>
            <a:ext cx="1799592" cy="944786"/>
          </a:xfrm>
          <a:custGeom>
            <a:avLst/>
            <a:gdLst/>
            <a:ahLst/>
            <a:cxnLst/>
            <a:rect r="r" b="b" t="t" l="l"/>
            <a:pathLst>
              <a:path h="944786" w="1799592">
                <a:moveTo>
                  <a:pt x="0" y="0"/>
                </a:moveTo>
                <a:lnTo>
                  <a:pt x="1799592" y="0"/>
                </a:lnTo>
                <a:lnTo>
                  <a:pt x="1799592" y="944786"/>
                </a:lnTo>
                <a:lnTo>
                  <a:pt x="0" y="944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565693" y="4497140"/>
            <a:ext cx="7156613" cy="309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A15C64"/>
                </a:solidFill>
                <a:latin typeface="Bobby Jones"/>
              </a:rPr>
              <a:t>PREDICTING HOSPITAL COST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72453" y="7973472"/>
            <a:ext cx="854309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507">
                <a:solidFill>
                  <a:srgbClr val="DB786C"/>
                </a:solidFill>
                <a:latin typeface="Handy Casual"/>
              </a:rPr>
              <a:t>BY PINPIN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86164" y="9106966"/>
            <a:ext cx="671567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33">
                <a:solidFill>
                  <a:srgbClr val="A15C64"/>
                </a:solidFill>
                <a:latin typeface="Handy Casual"/>
              </a:rPr>
              <a:t>Regression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22138" y="1414069"/>
            <a:ext cx="5843724" cy="4090607"/>
          </a:xfrm>
          <a:custGeom>
            <a:avLst/>
            <a:gdLst/>
            <a:ahLst/>
            <a:cxnLst/>
            <a:rect r="r" b="b" t="t" l="l"/>
            <a:pathLst>
              <a:path h="4090607" w="5843724">
                <a:moveTo>
                  <a:pt x="0" y="0"/>
                </a:moveTo>
                <a:lnTo>
                  <a:pt x="5843724" y="0"/>
                </a:lnTo>
                <a:lnTo>
                  <a:pt x="5843724" y="4090607"/>
                </a:lnTo>
                <a:lnTo>
                  <a:pt x="0" y="409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59797" y="3190464"/>
            <a:ext cx="2719593" cy="1754138"/>
          </a:xfrm>
          <a:custGeom>
            <a:avLst/>
            <a:gdLst/>
            <a:ahLst/>
            <a:cxnLst/>
            <a:rect r="r" b="b" t="t" l="l"/>
            <a:pathLst>
              <a:path h="1754138" w="2719593">
                <a:moveTo>
                  <a:pt x="0" y="0"/>
                </a:moveTo>
                <a:lnTo>
                  <a:pt x="2719594" y="0"/>
                </a:lnTo>
                <a:lnTo>
                  <a:pt x="2719594" y="1754138"/>
                </a:lnTo>
                <a:lnTo>
                  <a:pt x="0" y="1754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3613" y="4944602"/>
            <a:ext cx="2719593" cy="1754138"/>
          </a:xfrm>
          <a:custGeom>
            <a:avLst/>
            <a:gdLst/>
            <a:ahLst/>
            <a:cxnLst/>
            <a:rect r="r" b="b" t="t" l="l"/>
            <a:pathLst>
              <a:path h="1754138" w="2719593">
                <a:moveTo>
                  <a:pt x="0" y="0"/>
                </a:moveTo>
                <a:lnTo>
                  <a:pt x="2719594" y="0"/>
                </a:lnTo>
                <a:lnTo>
                  <a:pt x="2719594" y="1754138"/>
                </a:lnTo>
                <a:lnTo>
                  <a:pt x="0" y="1754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4449" y="5778343"/>
            <a:ext cx="1278328" cy="920396"/>
          </a:xfrm>
          <a:custGeom>
            <a:avLst/>
            <a:gdLst/>
            <a:ahLst/>
            <a:cxnLst/>
            <a:rect r="r" b="b" t="t" l="l"/>
            <a:pathLst>
              <a:path h="920396" w="1278328">
                <a:moveTo>
                  <a:pt x="0" y="0"/>
                </a:moveTo>
                <a:lnTo>
                  <a:pt x="1278328" y="0"/>
                </a:lnTo>
                <a:lnTo>
                  <a:pt x="1278328" y="920397"/>
                </a:lnTo>
                <a:lnTo>
                  <a:pt x="0" y="920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0633" y="4024206"/>
            <a:ext cx="1278328" cy="920396"/>
          </a:xfrm>
          <a:custGeom>
            <a:avLst/>
            <a:gdLst/>
            <a:ahLst/>
            <a:cxnLst/>
            <a:rect r="r" b="b" t="t" l="l"/>
            <a:pathLst>
              <a:path h="920396" w="1278328">
                <a:moveTo>
                  <a:pt x="0" y="0"/>
                </a:moveTo>
                <a:lnTo>
                  <a:pt x="1278328" y="0"/>
                </a:lnTo>
                <a:lnTo>
                  <a:pt x="12783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23258" y="-1870317"/>
            <a:ext cx="3812111" cy="3740634"/>
          </a:xfrm>
          <a:custGeom>
            <a:avLst/>
            <a:gdLst/>
            <a:ahLst/>
            <a:cxnLst/>
            <a:rect r="r" b="b" t="t" l="l"/>
            <a:pathLst>
              <a:path h="3740634" w="3812111">
                <a:moveTo>
                  <a:pt x="0" y="0"/>
                </a:moveTo>
                <a:lnTo>
                  <a:pt x="3812111" y="0"/>
                </a:lnTo>
                <a:lnTo>
                  <a:pt x="3812111" y="3740634"/>
                </a:lnTo>
                <a:lnTo>
                  <a:pt x="0" y="3740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68898" y="8023691"/>
            <a:ext cx="3812111" cy="3740634"/>
          </a:xfrm>
          <a:custGeom>
            <a:avLst/>
            <a:gdLst/>
            <a:ahLst/>
            <a:cxnLst/>
            <a:rect r="r" b="b" t="t" l="l"/>
            <a:pathLst>
              <a:path h="3740634" w="3812111">
                <a:moveTo>
                  <a:pt x="0" y="0"/>
                </a:moveTo>
                <a:lnTo>
                  <a:pt x="3812111" y="0"/>
                </a:lnTo>
                <a:lnTo>
                  <a:pt x="3812111" y="3740634"/>
                </a:lnTo>
                <a:lnTo>
                  <a:pt x="0" y="3740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0960" y="8000627"/>
            <a:ext cx="1257673" cy="1257673"/>
          </a:xfrm>
          <a:custGeom>
            <a:avLst/>
            <a:gdLst/>
            <a:ahLst/>
            <a:cxnLst/>
            <a:rect r="r" b="b" t="t" l="l"/>
            <a:pathLst>
              <a:path h="1257673" w="1257673">
                <a:moveTo>
                  <a:pt x="0" y="0"/>
                </a:moveTo>
                <a:lnTo>
                  <a:pt x="1257673" y="0"/>
                </a:lnTo>
                <a:lnTo>
                  <a:pt x="1257673" y="1257673"/>
                </a:lnTo>
                <a:lnTo>
                  <a:pt x="0" y="1257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82277" y="748430"/>
            <a:ext cx="1257673" cy="1257673"/>
          </a:xfrm>
          <a:custGeom>
            <a:avLst/>
            <a:gdLst/>
            <a:ahLst/>
            <a:cxnLst/>
            <a:rect r="r" b="b" t="t" l="l"/>
            <a:pathLst>
              <a:path h="1257673" w="1257673">
                <a:moveTo>
                  <a:pt x="0" y="0"/>
                </a:moveTo>
                <a:lnTo>
                  <a:pt x="1257673" y="0"/>
                </a:lnTo>
                <a:lnTo>
                  <a:pt x="1257673" y="1257672"/>
                </a:lnTo>
                <a:lnTo>
                  <a:pt x="0" y="1257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6231969" y="8457138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-610176" y="625362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6"/>
                </a:lnTo>
                <a:lnTo>
                  <a:pt x="0" y="9981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68742" y="5504676"/>
            <a:ext cx="2414918" cy="1267832"/>
          </a:xfrm>
          <a:custGeom>
            <a:avLst/>
            <a:gdLst/>
            <a:ahLst/>
            <a:cxnLst/>
            <a:rect r="r" b="b" t="t" l="l"/>
            <a:pathLst>
              <a:path h="1267832" w="2414918">
                <a:moveTo>
                  <a:pt x="0" y="0"/>
                </a:moveTo>
                <a:lnTo>
                  <a:pt x="2414918" y="0"/>
                </a:lnTo>
                <a:lnTo>
                  <a:pt x="2414918" y="1267832"/>
                </a:lnTo>
                <a:lnTo>
                  <a:pt x="0" y="1267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55318" y="2799701"/>
            <a:ext cx="2414918" cy="1267832"/>
          </a:xfrm>
          <a:custGeom>
            <a:avLst/>
            <a:gdLst/>
            <a:ahLst/>
            <a:cxnLst/>
            <a:rect r="r" b="b" t="t" l="l"/>
            <a:pathLst>
              <a:path h="1267832" w="2414918">
                <a:moveTo>
                  <a:pt x="0" y="0"/>
                </a:moveTo>
                <a:lnTo>
                  <a:pt x="2414918" y="0"/>
                </a:lnTo>
                <a:lnTo>
                  <a:pt x="2414918" y="1267832"/>
                </a:lnTo>
                <a:lnTo>
                  <a:pt x="0" y="1267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80744" y="5881417"/>
            <a:ext cx="11126513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MODEL SELECTION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0905" y="5923750"/>
            <a:ext cx="1762772" cy="1762772"/>
          </a:xfrm>
          <a:custGeom>
            <a:avLst/>
            <a:gdLst/>
            <a:ahLst/>
            <a:cxnLst/>
            <a:rect r="r" b="b" t="t" l="l"/>
            <a:pathLst>
              <a:path h="1762772" w="1762772">
                <a:moveTo>
                  <a:pt x="0" y="0"/>
                </a:moveTo>
                <a:lnTo>
                  <a:pt x="1762771" y="0"/>
                </a:lnTo>
                <a:lnTo>
                  <a:pt x="1762771" y="1762772"/>
                </a:lnTo>
                <a:lnTo>
                  <a:pt x="0" y="176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69067" y="5923750"/>
            <a:ext cx="1762772" cy="1762772"/>
          </a:xfrm>
          <a:custGeom>
            <a:avLst/>
            <a:gdLst/>
            <a:ahLst/>
            <a:cxnLst/>
            <a:rect r="r" b="b" t="t" l="l"/>
            <a:pathLst>
              <a:path h="1762772" w="1762772">
                <a:moveTo>
                  <a:pt x="0" y="0"/>
                </a:moveTo>
                <a:lnTo>
                  <a:pt x="1762772" y="0"/>
                </a:lnTo>
                <a:lnTo>
                  <a:pt x="1762772" y="1762772"/>
                </a:lnTo>
                <a:lnTo>
                  <a:pt x="0" y="176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70905" y="2634580"/>
            <a:ext cx="1762772" cy="1762772"/>
          </a:xfrm>
          <a:custGeom>
            <a:avLst/>
            <a:gdLst/>
            <a:ahLst/>
            <a:cxnLst/>
            <a:rect r="r" b="b" t="t" l="l"/>
            <a:pathLst>
              <a:path h="1762772" w="1762772">
                <a:moveTo>
                  <a:pt x="0" y="0"/>
                </a:moveTo>
                <a:lnTo>
                  <a:pt x="1762771" y="0"/>
                </a:lnTo>
                <a:lnTo>
                  <a:pt x="1762771" y="1762771"/>
                </a:lnTo>
                <a:lnTo>
                  <a:pt x="0" y="176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65142" y="2634580"/>
            <a:ext cx="1762772" cy="1762772"/>
          </a:xfrm>
          <a:custGeom>
            <a:avLst/>
            <a:gdLst/>
            <a:ahLst/>
            <a:cxnLst/>
            <a:rect r="r" b="b" t="t" l="l"/>
            <a:pathLst>
              <a:path h="1762772" w="1762772">
                <a:moveTo>
                  <a:pt x="0" y="0"/>
                </a:moveTo>
                <a:lnTo>
                  <a:pt x="1762771" y="0"/>
                </a:lnTo>
                <a:lnTo>
                  <a:pt x="1762771" y="1762771"/>
                </a:lnTo>
                <a:lnTo>
                  <a:pt x="0" y="176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36815">
            <a:off x="-900715" y="-1529733"/>
            <a:ext cx="2839212" cy="4114800"/>
          </a:xfrm>
          <a:custGeom>
            <a:avLst/>
            <a:gdLst/>
            <a:ahLst/>
            <a:cxnLst/>
            <a:rect r="r" b="b" t="t" l="l"/>
            <a:pathLst>
              <a:path h="4114800" w="2839212">
                <a:moveTo>
                  <a:pt x="0" y="0"/>
                </a:moveTo>
                <a:lnTo>
                  <a:pt x="2839212" y="0"/>
                </a:lnTo>
                <a:lnTo>
                  <a:pt x="2839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64103">
            <a:off x="16868394" y="7132682"/>
            <a:ext cx="2839212" cy="4114800"/>
          </a:xfrm>
          <a:custGeom>
            <a:avLst/>
            <a:gdLst/>
            <a:ahLst/>
            <a:cxnLst/>
            <a:rect r="r" b="b" t="t" l="l"/>
            <a:pathLst>
              <a:path h="4114800" w="2839212">
                <a:moveTo>
                  <a:pt x="0" y="0"/>
                </a:moveTo>
                <a:lnTo>
                  <a:pt x="2839212" y="0"/>
                </a:lnTo>
                <a:lnTo>
                  <a:pt x="2839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972497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53607" y="739351"/>
            <a:ext cx="812500" cy="990854"/>
          </a:xfrm>
          <a:custGeom>
            <a:avLst/>
            <a:gdLst/>
            <a:ahLst/>
            <a:cxnLst/>
            <a:rect r="r" b="b" t="t" l="l"/>
            <a:pathLst>
              <a:path h="990854" w="812500">
                <a:moveTo>
                  <a:pt x="0" y="0"/>
                </a:moveTo>
                <a:lnTo>
                  <a:pt x="812500" y="0"/>
                </a:lnTo>
                <a:lnTo>
                  <a:pt x="812500" y="990854"/>
                </a:lnTo>
                <a:lnTo>
                  <a:pt x="0" y="990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45974" y="8267446"/>
            <a:ext cx="812500" cy="990854"/>
          </a:xfrm>
          <a:custGeom>
            <a:avLst/>
            <a:gdLst/>
            <a:ahLst/>
            <a:cxnLst/>
            <a:rect r="r" b="b" t="t" l="l"/>
            <a:pathLst>
              <a:path h="990854" w="812500">
                <a:moveTo>
                  <a:pt x="0" y="0"/>
                </a:moveTo>
                <a:lnTo>
                  <a:pt x="812500" y="0"/>
                </a:lnTo>
                <a:lnTo>
                  <a:pt x="812500" y="990854"/>
                </a:lnTo>
                <a:lnTo>
                  <a:pt x="0" y="990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58474" y="78557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78759" y="7855724"/>
            <a:ext cx="2414918" cy="1267832"/>
          </a:xfrm>
          <a:custGeom>
            <a:avLst/>
            <a:gdLst/>
            <a:ahLst/>
            <a:cxnLst/>
            <a:rect r="r" b="b" t="t" l="l"/>
            <a:pathLst>
              <a:path h="1267832" w="2414918">
                <a:moveTo>
                  <a:pt x="0" y="0"/>
                </a:moveTo>
                <a:lnTo>
                  <a:pt x="2414918" y="0"/>
                </a:lnTo>
                <a:lnTo>
                  <a:pt x="2414918" y="1267831"/>
                </a:lnTo>
                <a:lnTo>
                  <a:pt x="0" y="1267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52224" y="972497"/>
            <a:ext cx="2414918" cy="1267832"/>
          </a:xfrm>
          <a:custGeom>
            <a:avLst/>
            <a:gdLst/>
            <a:ahLst/>
            <a:cxnLst/>
            <a:rect r="r" b="b" t="t" l="l"/>
            <a:pathLst>
              <a:path h="1267832" w="2414918">
                <a:moveTo>
                  <a:pt x="0" y="0"/>
                </a:moveTo>
                <a:lnTo>
                  <a:pt x="2414918" y="0"/>
                </a:lnTo>
                <a:lnTo>
                  <a:pt x="2414918" y="1267832"/>
                </a:lnTo>
                <a:lnTo>
                  <a:pt x="0" y="12678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574012" y="2744954"/>
            <a:ext cx="2790507" cy="2738185"/>
          </a:xfrm>
          <a:custGeom>
            <a:avLst/>
            <a:gdLst/>
            <a:ahLst/>
            <a:cxnLst/>
            <a:rect r="r" b="b" t="t" l="l"/>
            <a:pathLst>
              <a:path h="2738185" w="2790507">
                <a:moveTo>
                  <a:pt x="0" y="0"/>
                </a:moveTo>
                <a:lnTo>
                  <a:pt x="2790507" y="0"/>
                </a:lnTo>
                <a:lnTo>
                  <a:pt x="2790507" y="2738185"/>
                </a:lnTo>
                <a:lnTo>
                  <a:pt x="0" y="2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892747" y="4291613"/>
            <a:ext cx="2790507" cy="2738185"/>
          </a:xfrm>
          <a:custGeom>
            <a:avLst/>
            <a:gdLst/>
            <a:ahLst/>
            <a:cxnLst/>
            <a:rect r="r" b="b" t="t" l="l"/>
            <a:pathLst>
              <a:path h="2738185" w="2790507">
                <a:moveTo>
                  <a:pt x="0" y="0"/>
                </a:moveTo>
                <a:lnTo>
                  <a:pt x="2790506" y="0"/>
                </a:lnTo>
                <a:lnTo>
                  <a:pt x="2790506" y="2738184"/>
                </a:lnTo>
                <a:lnTo>
                  <a:pt x="0" y="2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7831" y="5885277"/>
            <a:ext cx="1278328" cy="920396"/>
          </a:xfrm>
          <a:custGeom>
            <a:avLst/>
            <a:gdLst/>
            <a:ahLst/>
            <a:cxnLst/>
            <a:rect r="r" b="b" t="t" l="l"/>
            <a:pathLst>
              <a:path h="920396" w="1278328">
                <a:moveTo>
                  <a:pt x="0" y="0"/>
                </a:moveTo>
                <a:lnTo>
                  <a:pt x="1278328" y="0"/>
                </a:lnTo>
                <a:lnTo>
                  <a:pt x="12783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13940" y="79882"/>
            <a:ext cx="10860119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SCORING METHODS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66989" y="1935529"/>
            <a:ext cx="977956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0">
                <a:solidFill>
                  <a:srgbClr val="DB786C"/>
                </a:solidFill>
                <a:latin typeface="Handy Casual"/>
              </a:rPr>
              <a:t>REGRESSION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15370" y="7610322"/>
            <a:ext cx="253118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Mean Absolute Error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Get Absolute of all values and get mean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68952" y="6500336"/>
            <a:ext cx="17666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8ED"/>
                </a:solidFill>
                <a:latin typeface="Bobby Jones"/>
              </a:rPr>
              <a:t>R²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69067" y="6500336"/>
            <a:ext cx="17666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8ED"/>
                </a:solidFill>
                <a:latin typeface="Bobby Jones"/>
              </a:rPr>
              <a:t>MAE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72867" y="3211165"/>
            <a:ext cx="17666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8ED"/>
                </a:solidFill>
                <a:latin typeface="Bobby Jones"/>
              </a:rPr>
              <a:t>MSE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69067" y="3211165"/>
            <a:ext cx="17666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8ED"/>
                </a:solidFill>
                <a:latin typeface="Bobby Jones"/>
              </a:rPr>
              <a:t>RMSe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70313" y="4321151"/>
            <a:ext cx="296418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Root Mean Square Error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√MSE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48047" y="4322802"/>
            <a:ext cx="400848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Mean Squared Error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Square all values and get mean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35162" y="7654097"/>
            <a:ext cx="3626426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Coefficient of determination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-∞ &lt;X &lt; 1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R²  = 0 (Predicted Mean)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R² = 1 (Predicted Exact)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7936534" y="4365040"/>
            <a:ext cx="3040475" cy="3040475"/>
          </a:xfrm>
          <a:custGeom>
            <a:avLst/>
            <a:gdLst/>
            <a:ahLst/>
            <a:cxnLst/>
            <a:rect r="r" b="b" t="t" l="l"/>
            <a:pathLst>
              <a:path h="3040475" w="3040475">
                <a:moveTo>
                  <a:pt x="0" y="0"/>
                </a:moveTo>
                <a:lnTo>
                  <a:pt x="3040475" y="0"/>
                </a:lnTo>
                <a:lnTo>
                  <a:pt x="3040475" y="3040474"/>
                </a:lnTo>
                <a:lnTo>
                  <a:pt x="0" y="304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058585" y="5054793"/>
            <a:ext cx="2796374" cy="175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>
                <a:solidFill>
                  <a:srgbClr val="FFF8ED"/>
                </a:solidFill>
                <a:latin typeface="Handy Casual"/>
              </a:rPr>
              <a:t>Note: Best model LOW MSE &amp; MAE </a:t>
            </a:r>
          </a:p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314">
                <a:solidFill>
                  <a:srgbClr val="FFF8ED"/>
                </a:solidFill>
                <a:latin typeface="Handy Casual"/>
              </a:rPr>
              <a:t>HIGH R²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75455">
            <a:off x="-4177191" y="-5156112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8"/>
                </a:lnTo>
                <a:lnTo>
                  <a:pt x="0" y="681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945828">
            <a:off x="14985593" y="-5399413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7515750" y="0"/>
                </a:moveTo>
                <a:lnTo>
                  <a:pt x="0" y="0"/>
                </a:lnTo>
                <a:lnTo>
                  <a:pt x="0" y="6811149"/>
                </a:lnTo>
                <a:lnTo>
                  <a:pt x="7515750" y="6811149"/>
                </a:lnTo>
                <a:lnTo>
                  <a:pt x="7515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93853" y="2529761"/>
            <a:ext cx="14500294" cy="7050368"/>
            <a:chOff x="0" y="0"/>
            <a:chExt cx="3819007" cy="1856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19007" cy="1856887"/>
            </a:xfrm>
            <a:custGeom>
              <a:avLst/>
              <a:gdLst/>
              <a:ahLst/>
              <a:cxnLst/>
              <a:rect r="r" b="b" t="t" l="l"/>
              <a:pathLst>
                <a:path h="1856887" w="3819007">
                  <a:moveTo>
                    <a:pt x="16017" y="0"/>
                  </a:moveTo>
                  <a:lnTo>
                    <a:pt x="3802990" y="0"/>
                  </a:lnTo>
                  <a:cubicBezTo>
                    <a:pt x="3807238" y="0"/>
                    <a:pt x="3811312" y="1688"/>
                    <a:pt x="3814316" y="4691"/>
                  </a:cubicBezTo>
                  <a:cubicBezTo>
                    <a:pt x="3817320" y="7695"/>
                    <a:pt x="3819007" y="11769"/>
                    <a:pt x="3819007" y="16017"/>
                  </a:cubicBezTo>
                  <a:lnTo>
                    <a:pt x="3819007" y="1840869"/>
                  </a:lnTo>
                  <a:cubicBezTo>
                    <a:pt x="3819007" y="1849716"/>
                    <a:pt x="3811836" y="1856887"/>
                    <a:pt x="3802990" y="1856887"/>
                  </a:cubicBezTo>
                  <a:lnTo>
                    <a:pt x="16017" y="1856887"/>
                  </a:lnTo>
                  <a:cubicBezTo>
                    <a:pt x="7171" y="1856887"/>
                    <a:pt x="0" y="1849716"/>
                    <a:pt x="0" y="1840869"/>
                  </a:cubicBezTo>
                  <a:lnTo>
                    <a:pt x="0" y="16017"/>
                  </a:lnTo>
                  <a:cubicBezTo>
                    <a:pt x="0" y="7171"/>
                    <a:pt x="7171" y="0"/>
                    <a:pt x="160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3819007" cy="185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71797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28492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6" y="0"/>
                </a:lnTo>
                <a:lnTo>
                  <a:pt x="2661616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35070" y="1637733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08888" y="1614894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4" y="0"/>
                </a:lnTo>
                <a:lnTo>
                  <a:pt x="591634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93079" y="870550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65111" y="847711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54039" y="7772728"/>
            <a:ext cx="13779922" cy="1690895"/>
          </a:xfrm>
          <a:custGeom>
            <a:avLst/>
            <a:gdLst/>
            <a:ahLst/>
            <a:cxnLst/>
            <a:rect r="r" b="b" t="t" l="l"/>
            <a:pathLst>
              <a:path h="1690895" w="13779922">
                <a:moveTo>
                  <a:pt x="0" y="0"/>
                </a:moveTo>
                <a:lnTo>
                  <a:pt x="13779922" y="0"/>
                </a:lnTo>
                <a:lnTo>
                  <a:pt x="13779922" y="1690895"/>
                </a:lnTo>
                <a:lnTo>
                  <a:pt x="0" y="169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54039" y="5514975"/>
            <a:ext cx="13779922" cy="1592491"/>
          </a:xfrm>
          <a:custGeom>
            <a:avLst/>
            <a:gdLst/>
            <a:ahLst/>
            <a:cxnLst/>
            <a:rect r="r" b="b" t="t" l="l"/>
            <a:pathLst>
              <a:path h="1592491" w="13779922">
                <a:moveTo>
                  <a:pt x="0" y="0"/>
                </a:moveTo>
                <a:lnTo>
                  <a:pt x="13779922" y="0"/>
                </a:lnTo>
                <a:lnTo>
                  <a:pt x="13779922" y="1592491"/>
                </a:lnTo>
                <a:lnTo>
                  <a:pt x="0" y="1592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48066" y="2758203"/>
            <a:ext cx="5980425" cy="2482441"/>
          </a:xfrm>
          <a:custGeom>
            <a:avLst/>
            <a:gdLst/>
            <a:ahLst/>
            <a:cxnLst/>
            <a:rect r="r" b="b" t="t" l="l"/>
            <a:pathLst>
              <a:path h="2482441" w="5980425">
                <a:moveTo>
                  <a:pt x="0" y="0"/>
                </a:moveTo>
                <a:lnTo>
                  <a:pt x="5980426" y="0"/>
                </a:lnTo>
                <a:lnTo>
                  <a:pt x="5980426" y="2482441"/>
                </a:lnTo>
                <a:lnTo>
                  <a:pt x="0" y="24824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68236" y="2729136"/>
            <a:ext cx="3079805" cy="2511508"/>
          </a:xfrm>
          <a:custGeom>
            <a:avLst/>
            <a:gdLst/>
            <a:ahLst/>
            <a:cxnLst/>
            <a:rect r="r" b="b" t="t" l="l"/>
            <a:pathLst>
              <a:path h="2511508" w="3079805">
                <a:moveTo>
                  <a:pt x="0" y="0"/>
                </a:moveTo>
                <a:lnTo>
                  <a:pt x="3079805" y="0"/>
                </a:lnTo>
                <a:lnTo>
                  <a:pt x="3079805" y="2511508"/>
                </a:lnTo>
                <a:lnTo>
                  <a:pt x="0" y="25115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93079" y="3632745"/>
            <a:ext cx="328875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A15C64"/>
                </a:solidFill>
                <a:latin typeface="Handy Casual"/>
              </a:rPr>
              <a:t>We create a function to repeat the steps for all models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13940" y="135472"/>
            <a:ext cx="10860119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Model Bulding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89820" y="2682003"/>
            <a:ext cx="392287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210">
                <a:solidFill>
                  <a:srgbClr val="DB786C"/>
                </a:solidFill>
                <a:latin typeface="Handy Casual"/>
              </a:rPr>
              <a:t>CHOOSING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44393" y="7159318"/>
            <a:ext cx="239306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916C63"/>
                </a:solidFill>
                <a:latin typeface="Handy Casual"/>
              </a:rPr>
              <a:t>Baseline Results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44393" y="4803458"/>
            <a:ext cx="341431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916C63"/>
                </a:solidFill>
                <a:latin typeface="Handy Casual"/>
              </a:rPr>
              <a:t>Overall Model Status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75455">
            <a:off x="-4177191" y="-5156112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8"/>
                </a:lnTo>
                <a:lnTo>
                  <a:pt x="0" y="681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945828">
            <a:off x="14985593" y="-5399413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7515750" y="0"/>
                </a:moveTo>
                <a:lnTo>
                  <a:pt x="0" y="0"/>
                </a:lnTo>
                <a:lnTo>
                  <a:pt x="0" y="6811149"/>
                </a:lnTo>
                <a:lnTo>
                  <a:pt x="7515750" y="6811149"/>
                </a:lnTo>
                <a:lnTo>
                  <a:pt x="7515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49879" y="2335630"/>
            <a:ext cx="14555111" cy="7050368"/>
            <a:chOff x="0" y="0"/>
            <a:chExt cx="3833445" cy="1856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33445" cy="1856887"/>
            </a:xfrm>
            <a:custGeom>
              <a:avLst/>
              <a:gdLst/>
              <a:ahLst/>
              <a:cxnLst/>
              <a:rect r="r" b="b" t="t" l="l"/>
              <a:pathLst>
                <a:path h="1856887" w="3833445">
                  <a:moveTo>
                    <a:pt x="15957" y="0"/>
                  </a:moveTo>
                  <a:lnTo>
                    <a:pt x="3817488" y="0"/>
                  </a:lnTo>
                  <a:cubicBezTo>
                    <a:pt x="3826301" y="0"/>
                    <a:pt x="3833445" y="7144"/>
                    <a:pt x="3833445" y="15957"/>
                  </a:cubicBezTo>
                  <a:lnTo>
                    <a:pt x="3833445" y="1840930"/>
                  </a:lnTo>
                  <a:cubicBezTo>
                    <a:pt x="3833445" y="1849743"/>
                    <a:pt x="3826301" y="1856887"/>
                    <a:pt x="3817488" y="1856887"/>
                  </a:cubicBezTo>
                  <a:lnTo>
                    <a:pt x="15957" y="1856887"/>
                  </a:lnTo>
                  <a:cubicBezTo>
                    <a:pt x="7144" y="1856887"/>
                    <a:pt x="0" y="1849743"/>
                    <a:pt x="0" y="1840930"/>
                  </a:cubicBezTo>
                  <a:lnTo>
                    <a:pt x="0" y="15957"/>
                  </a:lnTo>
                  <a:cubicBezTo>
                    <a:pt x="0" y="7144"/>
                    <a:pt x="7144" y="0"/>
                    <a:pt x="159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3833445" cy="185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71797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28492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6" y="0"/>
                </a:lnTo>
                <a:lnTo>
                  <a:pt x="2661616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52517" y="1637733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94561" y="1660573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10526" y="870550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50783" y="893390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89820" y="2822991"/>
            <a:ext cx="4003767" cy="6075647"/>
          </a:xfrm>
          <a:custGeom>
            <a:avLst/>
            <a:gdLst/>
            <a:ahLst/>
            <a:cxnLst/>
            <a:rect r="r" b="b" t="t" l="l"/>
            <a:pathLst>
              <a:path h="6075647" w="4003767">
                <a:moveTo>
                  <a:pt x="0" y="0"/>
                </a:moveTo>
                <a:lnTo>
                  <a:pt x="4003767" y="0"/>
                </a:lnTo>
                <a:lnTo>
                  <a:pt x="4003767" y="6075646"/>
                </a:lnTo>
                <a:lnTo>
                  <a:pt x="0" y="607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983957" y="6760026"/>
            <a:ext cx="2375088" cy="1792626"/>
          </a:xfrm>
          <a:custGeom>
            <a:avLst/>
            <a:gdLst/>
            <a:ahLst/>
            <a:cxnLst/>
            <a:rect r="r" b="b" t="t" l="l"/>
            <a:pathLst>
              <a:path h="1792626" w="2375088">
                <a:moveTo>
                  <a:pt x="0" y="0"/>
                </a:moveTo>
                <a:lnTo>
                  <a:pt x="2375087" y="0"/>
                </a:lnTo>
                <a:lnTo>
                  <a:pt x="2375087" y="1792626"/>
                </a:lnTo>
                <a:lnTo>
                  <a:pt x="0" y="17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393587" y="5864887"/>
            <a:ext cx="3971225" cy="3002301"/>
          </a:xfrm>
          <a:custGeom>
            <a:avLst/>
            <a:gdLst/>
            <a:ahLst/>
            <a:cxnLst/>
            <a:rect r="r" b="b" t="t" l="l"/>
            <a:pathLst>
              <a:path h="3002301" w="3971225">
                <a:moveTo>
                  <a:pt x="0" y="0"/>
                </a:moveTo>
                <a:lnTo>
                  <a:pt x="3971225" y="0"/>
                </a:lnTo>
                <a:lnTo>
                  <a:pt x="3971225" y="3002300"/>
                </a:lnTo>
                <a:lnTo>
                  <a:pt x="0" y="30023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393587" y="2822991"/>
            <a:ext cx="3971225" cy="3134431"/>
          </a:xfrm>
          <a:custGeom>
            <a:avLst/>
            <a:gdLst/>
            <a:ahLst/>
            <a:cxnLst/>
            <a:rect r="r" b="b" t="t" l="l"/>
            <a:pathLst>
              <a:path h="3134431" w="3971225">
                <a:moveTo>
                  <a:pt x="0" y="0"/>
                </a:moveTo>
                <a:lnTo>
                  <a:pt x="3971225" y="0"/>
                </a:lnTo>
                <a:lnTo>
                  <a:pt x="3971225" y="3134431"/>
                </a:lnTo>
                <a:lnTo>
                  <a:pt x="0" y="31344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666793" y="6760026"/>
            <a:ext cx="2360786" cy="1784985"/>
          </a:xfrm>
          <a:custGeom>
            <a:avLst/>
            <a:gdLst/>
            <a:ahLst/>
            <a:cxnLst/>
            <a:rect r="r" b="b" t="t" l="l"/>
            <a:pathLst>
              <a:path h="1784985" w="2360786">
                <a:moveTo>
                  <a:pt x="0" y="0"/>
                </a:moveTo>
                <a:lnTo>
                  <a:pt x="2360786" y="0"/>
                </a:lnTo>
                <a:lnTo>
                  <a:pt x="2360786" y="1784985"/>
                </a:lnTo>
                <a:lnTo>
                  <a:pt x="0" y="17849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103060" y="3083976"/>
            <a:ext cx="451196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A15C64"/>
                </a:solidFill>
                <a:latin typeface="Handy Casual"/>
              </a:rPr>
              <a:t>It uses an Ensemble of weak prediction models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13940" y="220612"/>
            <a:ext cx="10860119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Model Selection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90510" y="2428656"/>
            <a:ext cx="533707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210">
                <a:solidFill>
                  <a:srgbClr val="DB786C"/>
                </a:solidFill>
                <a:latin typeface="Handy Casual"/>
              </a:rPr>
              <a:t>GRADIENTBOOSTING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79628" y="5784614"/>
            <a:ext cx="197433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210">
                <a:solidFill>
                  <a:srgbClr val="DB786C"/>
                </a:solidFill>
                <a:latin typeface="Handy Casual"/>
              </a:rPr>
              <a:t>BASELINE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90510" y="3995871"/>
            <a:ext cx="533707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210">
                <a:solidFill>
                  <a:srgbClr val="DB786C"/>
                </a:solidFill>
                <a:latin typeface="Handy Casual"/>
              </a:rPr>
              <a:t>K-NEAREST NEIGHBORS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03060" y="4623216"/>
            <a:ext cx="451196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A15C64"/>
                </a:solidFill>
                <a:latin typeface="Handy Casual"/>
              </a:rPr>
              <a:t>Approximates between independent and continuous outcome by Neighbors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97602" y="2529761"/>
            <a:ext cx="13323707" cy="7310388"/>
            <a:chOff x="0" y="0"/>
            <a:chExt cx="3509124" cy="19253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9125" cy="1925370"/>
            </a:xfrm>
            <a:custGeom>
              <a:avLst/>
              <a:gdLst/>
              <a:ahLst/>
              <a:cxnLst/>
              <a:rect r="r" b="b" t="t" l="l"/>
              <a:pathLst>
                <a:path h="1925370" w="3509125">
                  <a:moveTo>
                    <a:pt x="17432" y="0"/>
                  </a:moveTo>
                  <a:lnTo>
                    <a:pt x="3491693" y="0"/>
                  </a:lnTo>
                  <a:cubicBezTo>
                    <a:pt x="3496316" y="0"/>
                    <a:pt x="3500750" y="1837"/>
                    <a:pt x="3504019" y="5106"/>
                  </a:cubicBezTo>
                  <a:cubicBezTo>
                    <a:pt x="3507288" y="8375"/>
                    <a:pt x="3509125" y="12809"/>
                    <a:pt x="3509125" y="17432"/>
                  </a:cubicBezTo>
                  <a:lnTo>
                    <a:pt x="3509125" y="1907938"/>
                  </a:lnTo>
                  <a:cubicBezTo>
                    <a:pt x="3509125" y="1912561"/>
                    <a:pt x="3507288" y="1916995"/>
                    <a:pt x="3504019" y="1920264"/>
                  </a:cubicBezTo>
                  <a:cubicBezTo>
                    <a:pt x="3500750" y="1923533"/>
                    <a:pt x="3496316" y="1925370"/>
                    <a:pt x="3491693" y="1925370"/>
                  </a:cubicBezTo>
                  <a:lnTo>
                    <a:pt x="17432" y="1925370"/>
                  </a:lnTo>
                  <a:cubicBezTo>
                    <a:pt x="12809" y="1925370"/>
                    <a:pt x="8375" y="1923533"/>
                    <a:pt x="5106" y="1920264"/>
                  </a:cubicBezTo>
                  <a:cubicBezTo>
                    <a:pt x="1837" y="1916995"/>
                    <a:pt x="0" y="1912561"/>
                    <a:pt x="0" y="1907938"/>
                  </a:cubicBezTo>
                  <a:lnTo>
                    <a:pt x="0" y="17432"/>
                  </a:lnTo>
                  <a:cubicBezTo>
                    <a:pt x="0" y="12809"/>
                    <a:pt x="1837" y="8375"/>
                    <a:pt x="5106" y="5106"/>
                  </a:cubicBezTo>
                  <a:cubicBezTo>
                    <a:pt x="8375" y="1837"/>
                    <a:pt x="12809" y="0"/>
                    <a:pt x="174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509124" cy="1925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875455">
            <a:off x="-4177191" y="-5156112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8"/>
                </a:lnTo>
                <a:lnTo>
                  <a:pt x="0" y="681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945828">
            <a:off x="14985593" y="-5399413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7515750" y="0"/>
                </a:moveTo>
                <a:lnTo>
                  <a:pt x="0" y="0"/>
                </a:lnTo>
                <a:lnTo>
                  <a:pt x="0" y="6811149"/>
                </a:lnTo>
                <a:lnTo>
                  <a:pt x="7515750" y="6811149"/>
                </a:lnTo>
                <a:lnTo>
                  <a:pt x="7515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1797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28492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6" y="0"/>
                </a:lnTo>
                <a:lnTo>
                  <a:pt x="2661616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15932" y="1615507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3585" y="1615507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73942" y="8483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6" y="0"/>
                </a:lnTo>
                <a:lnTo>
                  <a:pt x="924906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39807" y="8483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88689" y="271086"/>
            <a:ext cx="11461277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CROSS VALIDATION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15932" y="2836711"/>
            <a:ext cx="5411762" cy="86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249">
                <a:solidFill>
                  <a:srgbClr val="DB786C"/>
                </a:solidFill>
                <a:latin typeface="Handy Casual"/>
              </a:rPr>
              <a:t>K-FOLDS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38042" y="3959954"/>
            <a:ext cx="5567544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A15C64"/>
                </a:solidFill>
                <a:latin typeface="Handy Casual"/>
              </a:rPr>
              <a:t>splitting into k-subsets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A15C64"/>
                </a:solidFill>
                <a:latin typeface="Handy Casual"/>
              </a:rPr>
              <a:t>validate for k-times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3959954"/>
            <a:ext cx="6120086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79">
                <a:solidFill>
                  <a:srgbClr val="A15C64"/>
                </a:solidFill>
                <a:latin typeface="Handy Casual"/>
              </a:rPr>
              <a:t>same thing as K-folds but it splits it into 1row (test) rest (train)</a:t>
            </a:r>
          </a:p>
          <a:p>
            <a:pPr algn="ctr">
              <a:lnSpc>
                <a:spcPts val="5040"/>
              </a:lnSpc>
            </a:pPr>
            <a:r>
              <a:rPr lang="en-US" sz="3600" spc="179">
                <a:solidFill>
                  <a:srgbClr val="A15C64"/>
                </a:solidFill>
                <a:latin typeface="Handy Casual"/>
              </a:rPr>
              <a:t>Very time consuming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341547" y="6144189"/>
            <a:ext cx="4960532" cy="3435939"/>
          </a:xfrm>
          <a:custGeom>
            <a:avLst/>
            <a:gdLst/>
            <a:ahLst/>
            <a:cxnLst/>
            <a:rect r="r" b="b" t="t" l="l"/>
            <a:pathLst>
              <a:path h="3435939" w="4960532">
                <a:moveTo>
                  <a:pt x="0" y="0"/>
                </a:moveTo>
                <a:lnTo>
                  <a:pt x="4960533" y="0"/>
                </a:lnTo>
                <a:lnTo>
                  <a:pt x="4960533" y="3435939"/>
                </a:lnTo>
                <a:lnTo>
                  <a:pt x="0" y="3435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265970" y="6391769"/>
            <a:ext cx="6263981" cy="2689306"/>
          </a:xfrm>
          <a:custGeom>
            <a:avLst/>
            <a:gdLst/>
            <a:ahLst/>
            <a:cxnLst/>
            <a:rect r="r" b="b" t="t" l="l"/>
            <a:pathLst>
              <a:path h="2689306" w="6263981">
                <a:moveTo>
                  <a:pt x="0" y="0"/>
                </a:moveTo>
                <a:lnTo>
                  <a:pt x="6263982" y="0"/>
                </a:lnTo>
                <a:lnTo>
                  <a:pt x="6263982" y="2689306"/>
                </a:lnTo>
                <a:lnTo>
                  <a:pt x="0" y="26893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531835" y="2836711"/>
            <a:ext cx="5732251" cy="86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249">
                <a:solidFill>
                  <a:srgbClr val="DB786C"/>
                </a:solidFill>
                <a:latin typeface="Handy Casual"/>
              </a:rPr>
              <a:t>LEAVE-ONE-OUT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84518" y="2387704"/>
            <a:ext cx="4579532" cy="4579532"/>
          </a:xfrm>
          <a:custGeom>
            <a:avLst/>
            <a:gdLst/>
            <a:ahLst/>
            <a:cxnLst/>
            <a:rect r="r" b="b" t="t" l="l"/>
            <a:pathLst>
              <a:path h="4579532" w="4579532">
                <a:moveTo>
                  <a:pt x="0" y="0"/>
                </a:moveTo>
                <a:lnTo>
                  <a:pt x="4579532" y="0"/>
                </a:lnTo>
                <a:lnTo>
                  <a:pt x="4579532" y="4579532"/>
                </a:lnTo>
                <a:lnTo>
                  <a:pt x="0" y="4579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050" y="4542708"/>
            <a:ext cx="1785805" cy="1618385"/>
          </a:xfrm>
          <a:custGeom>
            <a:avLst/>
            <a:gdLst/>
            <a:ahLst/>
            <a:cxnLst/>
            <a:rect r="r" b="b" t="t" l="l"/>
            <a:pathLst>
              <a:path h="1618385" w="1785805">
                <a:moveTo>
                  <a:pt x="0" y="0"/>
                </a:moveTo>
                <a:lnTo>
                  <a:pt x="1785805" y="0"/>
                </a:lnTo>
                <a:lnTo>
                  <a:pt x="1785805" y="1618385"/>
                </a:lnTo>
                <a:lnTo>
                  <a:pt x="0" y="1618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7821" y="8450151"/>
            <a:ext cx="3320177" cy="3320177"/>
          </a:xfrm>
          <a:custGeom>
            <a:avLst/>
            <a:gdLst/>
            <a:ahLst/>
            <a:cxnLst/>
            <a:rect r="r" b="b" t="t" l="l"/>
            <a:pathLst>
              <a:path h="3320177" w="3320177">
                <a:moveTo>
                  <a:pt x="0" y="0"/>
                </a:moveTo>
                <a:lnTo>
                  <a:pt x="3320177" y="0"/>
                </a:lnTo>
                <a:lnTo>
                  <a:pt x="3320177" y="3320177"/>
                </a:lnTo>
                <a:lnTo>
                  <a:pt x="0" y="3320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98388" y="8450151"/>
            <a:ext cx="1143736" cy="1394800"/>
          </a:xfrm>
          <a:custGeom>
            <a:avLst/>
            <a:gdLst/>
            <a:ahLst/>
            <a:cxnLst/>
            <a:rect r="r" b="b" t="t" l="l"/>
            <a:pathLst>
              <a:path h="1394800" w="1143736">
                <a:moveTo>
                  <a:pt x="0" y="0"/>
                </a:moveTo>
                <a:lnTo>
                  <a:pt x="1143737" y="0"/>
                </a:lnTo>
                <a:lnTo>
                  <a:pt x="1143737" y="1394800"/>
                </a:lnTo>
                <a:lnTo>
                  <a:pt x="0" y="139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96608" y="6097016"/>
            <a:ext cx="2414918" cy="1267832"/>
          </a:xfrm>
          <a:custGeom>
            <a:avLst/>
            <a:gdLst/>
            <a:ahLst/>
            <a:cxnLst/>
            <a:rect r="r" b="b" t="t" l="l"/>
            <a:pathLst>
              <a:path h="1267832" w="2414918">
                <a:moveTo>
                  <a:pt x="0" y="0"/>
                </a:moveTo>
                <a:lnTo>
                  <a:pt x="2414918" y="0"/>
                </a:lnTo>
                <a:lnTo>
                  <a:pt x="2414918" y="1267832"/>
                </a:lnTo>
                <a:lnTo>
                  <a:pt x="0" y="12678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0568" y="7787551"/>
            <a:ext cx="858965" cy="4114800"/>
          </a:xfrm>
          <a:custGeom>
            <a:avLst/>
            <a:gdLst/>
            <a:ahLst/>
            <a:cxnLst/>
            <a:rect r="r" b="b" t="t" l="l"/>
            <a:pathLst>
              <a:path h="4114800" w="858965">
                <a:moveTo>
                  <a:pt x="0" y="0"/>
                </a:moveTo>
                <a:lnTo>
                  <a:pt x="858964" y="0"/>
                </a:lnTo>
                <a:lnTo>
                  <a:pt x="8589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67867" y="228232"/>
            <a:ext cx="1792366" cy="1792366"/>
          </a:xfrm>
          <a:custGeom>
            <a:avLst/>
            <a:gdLst/>
            <a:ahLst/>
            <a:cxnLst/>
            <a:rect r="r" b="b" t="t" l="l"/>
            <a:pathLst>
              <a:path h="1792366" w="1792366">
                <a:moveTo>
                  <a:pt x="0" y="0"/>
                </a:moveTo>
                <a:lnTo>
                  <a:pt x="1792366" y="0"/>
                </a:lnTo>
                <a:lnTo>
                  <a:pt x="1792366" y="1792366"/>
                </a:lnTo>
                <a:lnTo>
                  <a:pt x="0" y="17923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5773" y="379722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18568" y="3822511"/>
            <a:ext cx="3892957" cy="720197"/>
          </a:xfrm>
          <a:custGeom>
            <a:avLst/>
            <a:gdLst/>
            <a:ahLst/>
            <a:cxnLst/>
            <a:rect r="r" b="b" t="t" l="l"/>
            <a:pathLst>
              <a:path h="720197" w="3892957">
                <a:moveTo>
                  <a:pt x="0" y="0"/>
                </a:moveTo>
                <a:lnTo>
                  <a:pt x="3892958" y="0"/>
                </a:lnTo>
                <a:lnTo>
                  <a:pt x="3892958" y="720197"/>
                </a:lnTo>
                <a:lnTo>
                  <a:pt x="0" y="7201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80744" y="5340731"/>
            <a:ext cx="11126513" cy="40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MODEL IMPROVEMENT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931455" y="695971"/>
            <a:ext cx="5050812" cy="4655930"/>
          </a:xfrm>
          <a:custGeom>
            <a:avLst/>
            <a:gdLst/>
            <a:ahLst/>
            <a:cxnLst/>
            <a:rect r="r" b="b" t="t" l="l"/>
            <a:pathLst>
              <a:path h="4655930" w="5050812">
                <a:moveTo>
                  <a:pt x="0" y="0"/>
                </a:moveTo>
                <a:lnTo>
                  <a:pt x="5050812" y="0"/>
                </a:lnTo>
                <a:lnTo>
                  <a:pt x="5050812" y="4655930"/>
                </a:lnTo>
                <a:lnTo>
                  <a:pt x="0" y="46559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25058" y="2529761"/>
            <a:ext cx="6845503" cy="7050368"/>
            <a:chOff x="0" y="0"/>
            <a:chExt cx="1802931" cy="1856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2931" cy="1856887"/>
            </a:xfrm>
            <a:custGeom>
              <a:avLst/>
              <a:gdLst/>
              <a:ahLst/>
              <a:cxnLst/>
              <a:rect r="r" b="b" t="t" l="l"/>
              <a:pathLst>
                <a:path h="1856887" w="1802931">
                  <a:moveTo>
                    <a:pt x="33928" y="0"/>
                  </a:moveTo>
                  <a:lnTo>
                    <a:pt x="1769002" y="0"/>
                  </a:lnTo>
                  <a:cubicBezTo>
                    <a:pt x="1778001" y="0"/>
                    <a:pt x="1786631" y="3575"/>
                    <a:pt x="1792993" y="9937"/>
                  </a:cubicBezTo>
                  <a:cubicBezTo>
                    <a:pt x="1799356" y="16300"/>
                    <a:pt x="1802931" y="24930"/>
                    <a:pt x="1802931" y="33928"/>
                  </a:cubicBezTo>
                  <a:lnTo>
                    <a:pt x="1802931" y="1822958"/>
                  </a:lnTo>
                  <a:cubicBezTo>
                    <a:pt x="1802931" y="1831957"/>
                    <a:pt x="1799356" y="1840587"/>
                    <a:pt x="1792993" y="1846949"/>
                  </a:cubicBezTo>
                  <a:cubicBezTo>
                    <a:pt x="1786631" y="1853312"/>
                    <a:pt x="1778001" y="1856887"/>
                    <a:pt x="1769002" y="1856887"/>
                  </a:cubicBezTo>
                  <a:lnTo>
                    <a:pt x="33928" y="1856887"/>
                  </a:lnTo>
                  <a:cubicBezTo>
                    <a:pt x="24930" y="1856887"/>
                    <a:pt x="16300" y="1853312"/>
                    <a:pt x="9937" y="1846949"/>
                  </a:cubicBezTo>
                  <a:cubicBezTo>
                    <a:pt x="3575" y="1840587"/>
                    <a:pt x="0" y="1831957"/>
                    <a:pt x="0" y="1822958"/>
                  </a:cubicBezTo>
                  <a:lnTo>
                    <a:pt x="0" y="33928"/>
                  </a:lnTo>
                  <a:cubicBezTo>
                    <a:pt x="0" y="24930"/>
                    <a:pt x="3575" y="16300"/>
                    <a:pt x="9937" y="9937"/>
                  </a:cubicBezTo>
                  <a:cubicBezTo>
                    <a:pt x="16300" y="3575"/>
                    <a:pt x="24930" y="0"/>
                    <a:pt x="339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802931" cy="185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13940" y="273429"/>
            <a:ext cx="10860119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WAYS TO IMPROVE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08342" y="2682003"/>
            <a:ext cx="716226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210">
                <a:solidFill>
                  <a:srgbClr val="DB786C"/>
                </a:solidFill>
                <a:latin typeface="Handy Casual"/>
              </a:rPr>
              <a:t>  1. Hyperparameter Tuning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53777" y="3318273"/>
            <a:ext cx="556754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Changing the default parameters of the model to best fit the data given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875455">
            <a:off x="-4177191" y="-5156112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8"/>
                </a:lnTo>
                <a:lnTo>
                  <a:pt x="0" y="681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2945828">
            <a:off x="14985593" y="-5399413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7515750" y="0"/>
                </a:moveTo>
                <a:lnTo>
                  <a:pt x="0" y="0"/>
                </a:lnTo>
                <a:lnTo>
                  <a:pt x="0" y="6811149"/>
                </a:lnTo>
                <a:lnTo>
                  <a:pt x="7515750" y="6811149"/>
                </a:lnTo>
                <a:lnTo>
                  <a:pt x="7515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71797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28492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6" y="0"/>
                </a:lnTo>
                <a:lnTo>
                  <a:pt x="2661616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15932" y="1615507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83585" y="1615507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73942" y="8483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6" y="0"/>
                </a:lnTo>
                <a:lnTo>
                  <a:pt x="924906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39807" y="8483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08342" y="4958786"/>
            <a:ext cx="423021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210">
                <a:solidFill>
                  <a:srgbClr val="DB786C"/>
                </a:solidFill>
                <a:latin typeface="Handy Casual"/>
              </a:rPr>
              <a:t>  2. REGULARIZATION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08342" y="7450455"/>
            <a:ext cx="667816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210">
                <a:solidFill>
                  <a:srgbClr val="DB786C"/>
                </a:solidFill>
                <a:latin typeface="Handy Casual"/>
              </a:rPr>
              <a:t>  3. ENSEMBLE METHODS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53777" y="5697855"/>
            <a:ext cx="556754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Calibrate models to prevent overfitting or underfitting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53777" y="8191500"/>
            <a:ext cx="556754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Combining multiple models instead of using a single model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975611" y="3184896"/>
            <a:ext cx="5466554" cy="5178318"/>
          </a:xfrm>
          <a:custGeom>
            <a:avLst/>
            <a:gdLst/>
            <a:ahLst/>
            <a:cxnLst/>
            <a:rect r="r" b="b" t="t" l="l"/>
            <a:pathLst>
              <a:path h="5178318" w="5466554">
                <a:moveTo>
                  <a:pt x="0" y="0"/>
                </a:moveTo>
                <a:lnTo>
                  <a:pt x="5466555" y="0"/>
                </a:lnTo>
                <a:lnTo>
                  <a:pt x="5466555" y="5178318"/>
                </a:lnTo>
                <a:lnTo>
                  <a:pt x="0" y="5178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96360" y="2598923"/>
            <a:ext cx="12765866" cy="7050368"/>
            <a:chOff x="0" y="0"/>
            <a:chExt cx="3362203" cy="1856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2203" cy="1856887"/>
            </a:xfrm>
            <a:custGeom>
              <a:avLst/>
              <a:gdLst/>
              <a:ahLst/>
              <a:cxnLst/>
              <a:rect r="r" b="b" t="t" l="l"/>
              <a:pathLst>
                <a:path h="1856887" w="3362203">
                  <a:moveTo>
                    <a:pt x="18194" y="0"/>
                  </a:moveTo>
                  <a:lnTo>
                    <a:pt x="3344010" y="0"/>
                  </a:lnTo>
                  <a:cubicBezTo>
                    <a:pt x="3354058" y="0"/>
                    <a:pt x="3362203" y="8146"/>
                    <a:pt x="3362203" y="18194"/>
                  </a:cubicBezTo>
                  <a:lnTo>
                    <a:pt x="3362203" y="1838693"/>
                  </a:lnTo>
                  <a:cubicBezTo>
                    <a:pt x="3362203" y="1848741"/>
                    <a:pt x="3354058" y="1856887"/>
                    <a:pt x="3344010" y="1856887"/>
                  </a:cubicBezTo>
                  <a:lnTo>
                    <a:pt x="18194" y="1856887"/>
                  </a:lnTo>
                  <a:cubicBezTo>
                    <a:pt x="8146" y="1856887"/>
                    <a:pt x="0" y="1848741"/>
                    <a:pt x="0" y="1838693"/>
                  </a:cubicBezTo>
                  <a:lnTo>
                    <a:pt x="0" y="18194"/>
                  </a:lnTo>
                  <a:cubicBezTo>
                    <a:pt x="0" y="8146"/>
                    <a:pt x="8146" y="0"/>
                    <a:pt x="181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362203" cy="185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875455">
            <a:off x="-4177191" y="-5156112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8"/>
                </a:lnTo>
                <a:lnTo>
                  <a:pt x="0" y="681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945828">
            <a:off x="14985593" y="-5399413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7515750" y="0"/>
                </a:moveTo>
                <a:lnTo>
                  <a:pt x="0" y="0"/>
                </a:lnTo>
                <a:lnTo>
                  <a:pt x="0" y="6811149"/>
                </a:lnTo>
                <a:lnTo>
                  <a:pt x="7515750" y="6811149"/>
                </a:lnTo>
                <a:lnTo>
                  <a:pt x="7515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1797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28492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6" y="0"/>
                </a:lnTo>
                <a:lnTo>
                  <a:pt x="2661616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15932" y="1615507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3585" y="1615507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73942" y="8483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6" y="0"/>
                </a:lnTo>
                <a:lnTo>
                  <a:pt x="924906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39807" y="8483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13940" y="273429"/>
            <a:ext cx="10860119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WAYS TO IMPROVE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1749" y="2703361"/>
            <a:ext cx="5732251" cy="86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249">
                <a:solidFill>
                  <a:srgbClr val="DB786C"/>
                </a:solidFill>
                <a:latin typeface="Handy Casual"/>
              </a:rPr>
              <a:t>Hyperparameter Tuning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11749" y="3524416"/>
            <a:ext cx="556754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15C64"/>
                </a:solidFill>
                <a:latin typeface="Handy Casual"/>
              </a:rPr>
              <a:t>Changing the default parameters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115932" y="6512081"/>
            <a:ext cx="6028068" cy="2833470"/>
          </a:xfrm>
          <a:custGeom>
            <a:avLst/>
            <a:gdLst/>
            <a:ahLst/>
            <a:cxnLst/>
            <a:rect r="r" b="b" t="t" l="l"/>
            <a:pathLst>
              <a:path h="2833470" w="6028068">
                <a:moveTo>
                  <a:pt x="0" y="0"/>
                </a:moveTo>
                <a:lnTo>
                  <a:pt x="6028068" y="0"/>
                </a:lnTo>
                <a:lnTo>
                  <a:pt x="6028068" y="2833470"/>
                </a:lnTo>
                <a:lnTo>
                  <a:pt x="0" y="2833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421734" y="6512081"/>
            <a:ext cx="5293631" cy="2833470"/>
          </a:xfrm>
          <a:custGeom>
            <a:avLst/>
            <a:gdLst/>
            <a:ahLst/>
            <a:cxnLst/>
            <a:rect r="r" b="b" t="t" l="l"/>
            <a:pathLst>
              <a:path h="2833470" w="5293631">
                <a:moveTo>
                  <a:pt x="0" y="0"/>
                </a:moveTo>
                <a:lnTo>
                  <a:pt x="5293631" y="0"/>
                </a:lnTo>
                <a:lnTo>
                  <a:pt x="5293631" y="2833470"/>
                </a:lnTo>
                <a:lnTo>
                  <a:pt x="0" y="28334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105824" y="2677843"/>
            <a:ext cx="1690752" cy="158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7"/>
              </a:lnSpc>
            </a:pPr>
            <a:r>
              <a:rPr lang="en-US" sz="1805">
                <a:solidFill>
                  <a:srgbClr val="916C63"/>
                </a:solidFill>
                <a:latin typeface="Handy Casual"/>
              </a:rPr>
              <a:t>Parameter:</a:t>
            </a:r>
          </a:p>
          <a:p>
            <a:pPr marL="389771" indent="-194886" lvl="1">
              <a:lnSpc>
                <a:spcPts val="2527"/>
              </a:lnSpc>
              <a:buFont typeface="Arial"/>
              <a:buChar char="•"/>
            </a:pPr>
            <a:r>
              <a:rPr lang="en-US" sz="1805">
                <a:solidFill>
                  <a:srgbClr val="916C63"/>
                </a:solidFill>
                <a:latin typeface="Handy Casual"/>
              </a:rPr>
              <a:t>learning_rate</a:t>
            </a:r>
          </a:p>
          <a:p>
            <a:pPr marL="389771" indent="-194886" lvl="1">
              <a:lnSpc>
                <a:spcPts val="2527"/>
              </a:lnSpc>
              <a:buFont typeface="Arial"/>
              <a:buChar char="•"/>
            </a:pPr>
            <a:r>
              <a:rPr lang="en-US" sz="1805">
                <a:solidFill>
                  <a:srgbClr val="916C63"/>
                </a:solidFill>
                <a:latin typeface="Handy Casual"/>
              </a:rPr>
              <a:t>subsample</a:t>
            </a:r>
          </a:p>
          <a:p>
            <a:pPr marL="389771" indent="-194886" lvl="1">
              <a:lnSpc>
                <a:spcPts val="2527"/>
              </a:lnSpc>
              <a:buFont typeface="Arial"/>
              <a:buChar char="•"/>
            </a:pPr>
            <a:r>
              <a:rPr lang="en-US" sz="1805">
                <a:solidFill>
                  <a:srgbClr val="916C63"/>
                </a:solidFill>
                <a:latin typeface="Handy Casual"/>
              </a:rPr>
              <a:t>n_estimators</a:t>
            </a:r>
          </a:p>
          <a:p>
            <a:pPr marL="389771" indent="-194886" lvl="1">
              <a:lnSpc>
                <a:spcPts val="2527"/>
              </a:lnSpc>
              <a:buFont typeface="Arial"/>
              <a:buChar char="•"/>
            </a:pPr>
            <a:r>
              <a:rPr lang="en-US" sz="1805">
                <a:solidFill>
                  <a:srgbClr val="916C63"/>
                </a:solidFill>
                <a:latin typeface="Handy Casual"/>
              </a:rPr>
              <a:t>max_depth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17033" y="4509936"/>
            <a:ext cx="4225866" cy="161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916C63"/>
                </a:solidFill>
                <a:latin typeface="Handy Casual"/>
              </a:rPr>
              <a:t>GridSearchCV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916C63"/>
                </a:solidFill>
                <a:latin typeface="Handy Casual"/>
              </a:rPr>
              <a:t>A technique to search through All the parameter values from the given set of the grid of parameters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74113" y="4509936"/>
            <a:ext cx="4225866" cy="161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916C63"/>
                </a:solidFill>
                <a:latin typeface="Handy Casual"/>
              </a:rPr>
              <a:t>RandomSearchCV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916C63"/>
                </a:solidFill>
                <a:latin typeface="Handy Casual"/>
              </a:rPr>
              <a:t>A technique to search through Random parameter values from the given set of the grid of parameters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36395" y="2529761"/>
            <a:ext cx="12765866" cy="7050368"/>
            <a:chOff x="0" y="0"/>
            <a:chExt cx="3362203" cy="1856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2203" cy="1856887"/>
            </a:xfrm>
            <a:custGeom>
              <a:avLst/>
              <a:gdLst/>
              <a:ahLst/>
              <a:cxnLst/>
              <a:rect r="r" b="b" t="t" l="l"/>
              <a:pathLst>
                <a:path h="1856887" w="3362203">
                  <a:moveTo>
                    <a:pt x="18194" y="0"/>
                  </a:moveTo>
                  <a:lnTo>
                    <a:pt x="3344010" y="0"/>
                  </a:lnTo>
                  <a:cubicBezTo>
                    <a:pt x="3354058" y="0"/>
                    <a:pt x="3362203" y="8146"/>
                    <a:pt x="3362203" y="18194"/>
                  </a:cubicBezTo>
                  <a:lnTo>
                    <a:pt x="3362203" y="1838693"/>
                  </a:lnTo>
                  <a:cubicBezTo>
                    <a:pt x="3362203" y="1848741"/>
                    <a:pt x="3354058" y="1856887"/>
                    <a:pt x="3344010" y="1856887"/>
                  </a:cubicBezTo>
                  <a:lnTo>
                    <a:pt x="18194" y="1856887"/>
                  </a:lnTo>
                  <a:cubicBezTo>
                    <a:pt x="8146" y="1856887"/>
                    <a:pt x="0" y="1848741"/>
                    <a:pt x="0" y="1838693"/>
                  </a:cubicBezTo>
                  <a:lnTo>
                    <a:pt x="0" y="18194"/>
                  </a:lnTo>
                  <a:cubicBezTo>
                    <a:pt x="0" y="8146"/>
                    <a:pt x="8146" y="0"/>
                    <a:pt x="181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362203" cy="185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875455">
            <a:off x="-4177191" y="-5156112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8"/>
                </a:lnTo>
                <a:lnTo>
                  <a:pt x="0" y="681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945828">
            <a:off x="14985593" y="-5399413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7515750" y="0"/>
                </a:moveTo>
                <a:lnTo>
                  <a:pt x="0" y="0"/>
                </a:lnTo>
                <a:lnTo>
                  <a:pt x="0" y="6811149"/>
                </a:lnTo>
                <a:lnTo>
                  <a:pt x="7515750" y="6811149"/>
                </a:lnTo>
                <a:lnTo>
                  <a:pt x="7515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1797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28492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6" y="0"/>
                </a:lnTo>
                <a:lnTo>
                  <a:pt x="2661616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15932" y="1615507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3585" y="1615507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73942" y="8483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6" y="0"/>
                </a:lnTo>
                <a:lnTo>
                  <a:pt x="924906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39807" y="8483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31594" y="5417223"/>
            <a:ext cx="4301011" cy="4107777"/>
          </a:xfrm>
          <a:custGeom>
            <a:avLst/>
            <a:gdLst/>
            <a:ahLst/>
            <a:cxnLst/>
            <a:rect r="r" b="b" t="t" l="l"/>
            <a:pathLst>
              <a:path h="4107777" w="4301011">
                <a:moveTo>
                  <a:pt x="0" y="0"/>
                </a:moveTo>
                <a:lnTo>
                  <a:pt x="4301012" y="0"/>
                </a:lnTo>
                <a:lnTo>
                  <a:pt x="4301012" y="4107777"/>
                </a:lnTo>
                <a:lnTo>
                  <a:pt x="0" y="4107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811989" y="5433391"/>
            <a:ext cx="4242081" cy="4091609"/>
          </a:xfrm>
          <a:custGeom>
            <a:avLst/>
            <a:gdLst/>
            <a:ahLst/>
            <a:cxnLst/>
            <a:rect r="r" b="b" t="t" l="l"/>
            <a:pathLst>
              <a:path h="4091609" w="4242081">
                <a:moveTo>
                  <a:pt x="0" y="0"/>
                </a:moveTo>
                <a:lnTo>
                  <a:pt x="4242081" y="0"/>
                </a:lnTo>
                <a:lnTo>
                  <a:pt x="4242081" y="4091609"/>
                </a:lnTo>
                <a:lnTo>
                  <a:pt x="0" y="40916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65" r="-1718" b="-395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13940" y="273429"/>
            <a:ext cx="10860119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WAYS TO IMPROVE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11749" y="2703361"/>
            <a:ext cx="5732251" cy="86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249">
                <a:solidFill>
                  <a:srgbClr val="DB786C"/>
                </a:solidFill>
                <a:latin typeface="Handy Casual"/>
              </a:rPr>
              <a:t>Regularization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49257" y="3683718"/>
            <a:ext cx="556754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A15C64"/>
                </a:solidFill>
                <a:latin typeface="Handy Casual"/>
              </a:rPr>
              <a:t>Ridge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34153" y="3683718"/>
            <a:ext cx="556754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A15C64"/>
                </a:solidFill>
                <a:latin typeface="Handy Casual"/>
              </a:rPr>
              <a:t>Lasso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44283" y="4432935"/>
            <a:ext cx="422586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916C63"/>
                </a:solidFill>
                <a:latin typeface="Handy Casual"/>
              </a:rPr>
              <a:t>Sum of the squared residuals + λ * the slope</a:t>
            </a:r>
            <a:r>
              <a:rPr lang="en-US" sz="2100">
                <a:solidFill>
                  <a:srgbClr val="916C63"/>
                </a:solidFill>
                <a:latin typeface="Handy Casual"/>
                <a:hlinkClick r:id="rId10" tooltip="https://www.quora.com/How-do-you-type-a-%C2%B2-squared-symbol"/>
              </a:rPr>
              <a:t>²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727058" y="9258300"/>
            <a:ext cx="463388" cy="321828"/>
            <a:chOff x="0" y="0"/>
            <a:chExt cx="122045" cy="8476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045" cy="84761"/>
            </a:xfrm>
            <a:custGeom>
              <a:avLst/>
              <a:gdLst/>
              <a:ahLst/>
              <a:cxnLst/>
              <a:rect r="r" b="b" t="t" l="l"/>
              <a:pathLst>
                <a:path h="84761" w="122045">
                  <a:moveTo>
                    <a:pt x="42381" y="0"/>
                  </a:moveTo>
                  <a:lnTo>
                    <a:pt x="79664" y="0"/>
                  </a:lnTo>
                  <a:cubicBezTo>
                    <a:pt x="90904" y="0"/>
                    <a:pt x="101684" y="4465"/>
                    <a:pt x="109632" y="12413"/>
                  </a:cubicBezTo>
                  <a:cubicBezTo>
                    <a:pt x="117580" y="20361"/>
                    <a:pt x="122045" y="31141"/>
                    <a:pt x="122045" y="42381"/>
                  </a:cubicBezTo>
                  <a:lnTo>
                    <a:pt x="122045" y="42381"/>
                  </a:lnTo>
                  <a:cubicBezTo>
                    <a:pt x="122045" y="53621"/>
                    <a:pt x="117580" y="64400"/>
                    <a:pt x="109632" y="72348"/>
                  </a:cubicBezTo>
                  <a:cubicBezTo>
                    <a:pt x="101684" y="80296"/>
                    <a:pt x="90904" y="84761"/>
                    <a:pt x="79664" y="84761"/>
                  </a:cubicBezTo>
                  <a:lnTo>
                    <a:pt x="42381" y="84761"/>
                  </a:lnTo>
                  <a:cubicBezTo>
                    <a:pt x="31141" y="84761"/>
                    <a:pt x="20361" y="80296"/>
                    <a:pt x="12413" y="72348"/>
                  </a:cubicBezTo>
                  <a:cubicBezTo>
                    <a:pt x="4465" y="64400"/>
                    <a:pt x="0" y="53621"/>
                    <a:pt x="0" y="42381"/>
                  </a:cubicBezTo>
                  <a:lnTo>
                    <a:pt x="0" y="42381"/>
                  </a:lnTo>
                  <a:cubicBezTo>
                    <a:pt x="0" y="31141"/>
                    <a:pt x="4465" y="20361"/>
                    <a:pt x="12413" y="12413"/>
                  </a:cubicBezTo>
                  <a:cubicBezTo>
                    <a:pt x="20361" y="4465"/>
                    <a:pt x="31141" y="0"/>
                    <a:pt x="423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122045" cy="84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031594" y="4432935"/>
            <a:ext cx="4772661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916C63"/>
                </a:solidFill>
                <a:latin typeface="Handy Casual"/>
              </a:rPr>
              <a:t>Sum of the squared residuals + λ * |the slope|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916C63"/>
                </a:solidFill>
                <a:latin typeface="Handy Casual"/>
              </a:rPr>
              <a:t>lasso also exclude useless variables from the equation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36395" y="2529761"/>
            <a:ext cx="12765866" cy="7050368"/>
            <a:chOff x="0" y="0"/>
            <a:chExt cx="3362203" cy="1856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2203" cy="1856887"/>
            </a:xfrm>
            <a:custGeom>
              <a:avLst/>
              <a:gdLst/>
              <a:ahLst/>
              <a:cxnLst/>
              <a:rect r="r" b="b" t="t" l="l"/>
              <a:pathLst>
                <a:path h="1856887" w="3362203">
                  <a:moveTo>
                    <a:pt x="18194" y="0"/>
                  </a:moveTo>
                  <a:lnTo>
                    <a:pt x="3344010" y="0"/>
                  </a:lnTo>
                  <a:cubicBezTo>
                    <a:pt x="3354058" y="0"/>
                    <a:pt x="3362203" y="8146"/>
                    <a:pt x="3362203" y="18194"/>
                  </a:cubicBezTo>
                  <a:lnTo>
                    <a:pt x="3362203" y="1838693"/>
                  </a:lnTo>
                  <a:cubicBezTo>
                    <a:pt x="3362203" y="1848741"/>
                    <a:pt x="3354058" y="1856887"/>
                    <a:pt x="3344010" y="1856887"/>
                  </a:cubicBezTo>
                  <a:lnTo>
                    <a:pt x="18194" y="1856887"/>
                  </a:lnTo>
                  <a:cubicBezTo>
                    <a:pt x="8146" y="1856887"/>
                    <a:pt x="0" y="1848741"/>
                    <a:pt x="0" y="1838693"/>
                  </a:cubicBezTo>
                  <a:lnTo>
                    <a:pt x="0" y="18194"/>
                  </a:lnTo>
                  <a:cubicBezTo>
                    <a:pt x="0" y="8146"/>
                    <a:pt x="8146" y="0"/>
                    <a:pt x="181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362203" cy="185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875455">
            <a:off x="-4177191" y="-5156112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8"/>
                </a:lnTo>
                <a:lnTo>
                  <a:pt x="0" y="681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945828">
            <a:off x="14985593" y="-5399413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7515750" y="0"/>
                </a:moveTo>
                <a:lnTo>
                  <a:pt x="0" y="0"/>
                </a:lnTo>
                <a:lnTo>
                  <a:pt x="0" y="6811149"/>
                </a:lnTo>
                <a:lnTo>
                  <a:pt x="7515750" y="6811149"/>
                </a:lnTo>
                <a:lnTo>
                  <a:pt x="7515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1797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28492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6" y="0"/>
                </a:lnTo>
                <a:lnTo>
                  <a:pt x="2661616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15932" y="1615507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3585" y="1615507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73942" y="8483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6" y="0"/>
                </a:lnTo>
                <a:lnTo>
                  <a:pt x="924906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39807" y="8483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13940" y="273429"/>
            <a:ext cx="10860119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WAYS TO IMPROVE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1749" y="2703361"/>
            <a:ext cx="5732251" cy="86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249">
                <a:solidFill>
                  <a:srgbClr val="DB786C"/>
                </a:solidFill>
                <a:latin typeface="Handy Casual"/>
              </a:rPr>
              <a:t>Ensemble Methods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49257" y="3740634"/>
            <a:ext cx="556754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A15C64"/>
                </a:solidFill>
                <a:latin typeface="Handy Casual"/>
              </a:rPr>
              <a:t>Bagging (Parallel)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947623" y="5665163"/>
            <a:ext cx="5970811" cy="3403262"/>
          </a:xfrm>
          <a:custGeom>
            <a:avLst/>
            <a:gdLst/>
            <a:ahLst/>
            <a:cxnLst/>
            <a:rect r="r" b="b" t="t" l="l"/>
            <a:pathLst>
              <a:path h="3403262" w="5970811">
                <a:moveTo>
                  <a:pt x="0" y="0"/>
                </a:moveTo>
                <a:lnTo>
                  <a:pt x="5970812" y="0"/>
                </a:lnTo>
                <a:lnTo>
                  <a:pt x="5970812" y="3403262"/>
                </a:lnTo>
                <a:lnTo>
                  <a:pt x="0" y="3403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188982" y="5665163"/>
            <a:ext cx="5986235" cy="3415912"/>
          </a:xfrm>
          <a:custGeom>
            <a:avLst/>
            <a:gdLst/>
            <a:ahLst/>
            <a:cxnLst/>
            <a:rect r="r" b="b" t="t" l="l"/>
            <a:pathLst>
              <a:path h="3415912" w="5986235">
                <a:moveTo>
                  <a:pt x="0" y="0"/>
                </a:moveTo>
                <a:lnTo>
                  <a:pt x="5986236" y="0"/>
                </a:lnTo>
                <a:lnTo>
                  <a:pt x="5986236" y="3415912"/>
                </a:lnTo>
                <a:lnTo>
                  <a:pt x="0" y="3415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398328" y="3740634"/>
            <a:ext cx="556754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A15C64"/>
                </a:solidFill>
                <a:latin typeface="Handy Casual"/>
              </a:rPr>
              <a:t>Boosting (Squential)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74053" y="4406265"/>
            <a:ext cx="5517953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916C63"/>
                </a:solidFill>
                <a:latin typeface="Handy Casual"/>
              </a:rPr>
              <a:t>Decreases variance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916C63"/>
                </a:solidFill>
                <a:latin typeface="Handy Casual"/>
              </a:rPr>
              <a:t>Prevents Overfitting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56015" y="4406265"/>
            <a:ext cx="265217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916C63"/>
                </a:solidFill>
                <a:latin typeface="Handy Casual"/>
              </a:rPr>
              <a:t>Making a Stronger model with the wrongly predicted values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953045" y="6029325"/>
            <a:ext cx="1763756" cy="638484"/>
            <a:chOff x="0" y="0"/>
            <a:chExt cx="464528" cy="1681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4528" cy="168160"/>
            </a:xfrm>
            <a:custGeom>
              <a:avLst/>
              <a:gdLst/>
              <a:ahLst/>
              <a:cxnLst/>
              <a:rect r="r" b="b" t="t" l="l"/>
              <a:pathLst>
                <a:path h="168160" w="464528">
                  <a:moveTo>
                    <a:pt x="84080" y="0"/>
                  </a:moveTo>
                  <a:lnTo>
                    <a:pt x="380448" y="0"/>
                  </a:lnTo>
                  <a:cubicBezTo>
                    <a:pt x="426884" y="0"/>
                    <a:pt x="464528" y="37644"/>
                    <a:pt x="464528" y="84080"/>
                  </a:cubicBezTo>
                  <a:lnTo>
                    <a:pt x="464528" y="84080"/>
                  </a:lnTo>
                  <a:cubicBezTo>
                    <a:pt x="464528" y="130516"/>
                    <a:pt x="426884" y="168160"/>
                    <a:pt x="380448" y="168160"/>
                  </a:cubicBezTo>
                  <a:lnTo>
                    <a:pt x="84080" y="168160"/>
                  </a:lnTo>
                  <a:cubicBezTo>
                    <a:pt x="37644" y="168160"/>
                    <a:pt x="0" y="130516"/>
                    <a:pt x="0" y="84080"/>
                  </a:cubicBezTo>
                  <a:lnTo>
                    <a:pt x="0" y="84080"/>
                  </a:lnTo>
                  <a:cubicBezTo>
                    <a:pt x="0" y="37644"/>
                    <a:pt x="37644" y="0"/>
                    <a:pt x="84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464528" cy="168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8487" y="4505840"/>
            <a:ext cx="5167933" cy="4237705"/>
          </a:xfrm>
          <a:custGeom>
            <a:avLst/>
            <a:gdLst/>
            <a:ahLst/>
            <a:cxnLst/>
            <a:rect r="r" b="b" t="t" l="l"/>
            <a:pathLst>
              <a:path h="4237705" w="5167933">
                <a:moveTo>
                  <a:pt x="0" y="0"/>
                </a:moveTo>
                <a:lnTo>
                  <a:pt x="5167933" y="0"/>
                </a:lnTo>
                <a:lnTo>
                  <a:pt x="5167933" y="4237705"/>
                </a:lnTo>
                <a:lnTo>
                  <a:pt x="0" y="4237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08686">
            <a:off x="-5785272" y="7691966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9"/>
                </a:lnTo>
                <a:lnTo>
                  <a:pt x="0" y="6811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15322937" y="9125798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9"/>
                </a:lnTo>
                <a:lnTo>
                  <a:pt x="0" y="6811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6972" y="529647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6"/>
                </a:lnTo>
                <a:lnTo>
                  <a:pt x="0" y="99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10945" y="3320390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6"/>
                </a:lnTo>
                <a:lnTo>
                  <a:pt x="0" y="99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5114" y="2790456"/>
            <a:ext cx="1257673" cy="1257673"/>
          </a:xfrm>
          <a:custGeom>
            <a:avLst/>
            <a:gdLst/>
            <a:ahLst/>
            <a:cxnLst/>
            <a:rect r="r" b="b" t="t" l="l"/>
            <a:pathLst>
              <a:path h="1257673" w="1257673">
                <a:moveTo>
                  <a:pt x="0" y="0"/>
                </a:moveTo>
                <a:lnTo>
                  <a:pt x="1257672" y="0"/>
                </a:lnTo>
                <a:lnTo>
                  <a:pt x="1257672" y="1257673"/>
                </a:lnTo>
                <a:lnTo>
                  <a:pt x="0" y="12576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30464" y="399864"/>
            <a:ext cx="1257673" cy="1257673"/>
          </a:xfrm>
          <a:custGeom>
            <a:avLst/>
            <a:gdLst/>
            <a:ahLst/>
            <a:cxnLst/>
            <a:rect r="r" b="b" t="t" l="l"/>
            <a:pathLst>
              <a:path h="1257673" w="1257673">
                <a:moveTo>
                  <a:pt x="0" y="0"/>
                </a:moveTo>
                <a:lnTo>
                  <a:pt x="1257672" y="0"/>
                </a:lnTo>
                <a:lnTo>
                  <a:pt x="1257672" y="1257672"/>
                </a:lnTo>
                <a:lnTo>
                  <a:pt x="0" y="1257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13940" y="771525"/>
            <a:ext cx="10860119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BACKGROUND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07209" y="3506522"/>
            <a:ext cx="6652947" cy="492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A15C64"/>
                </a:solidFill>
                <a:latin typeface="Handy Casual"/>
              </a:rPr>
              <a:t>This is a dataset to predict the hospital cost in US hospitals based on various patient </a:t>
            </a:r>
            <a:r>
              <a:rPr lang="en-US" sz="5600">
                <a:solidFill>
                  <a:srgbClr val="A15C64"/>
                </a:solidFill>
                <a:latin typeface="Handy Casual"/>
              </a:rPr>
              <a:t>information, such as ID, Age, Gender, BMI, Region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850783" y="3393515"/>
            <a:ext cx="8606223" cy="40220"/>
          </a:xfrm>
          <a:prstGeom prst="line">
            <a:avLst/>
          </a:prstGeom>
          <a:ln cap="flat" w="123825">
            <a:solidFill>
              <a:srgbClr val="FFBEA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63969" y="2240329"/>
            <a:ext cx="2386814" cy="2386814"/>
          </a:xfrm>
          <a:custGeom>
            <a:avLst/>
            <a:gdLst/>
            <a:ahLst/>
            <a:cxnLst/>
            <a:rect r="r" b="b" t="t" l="l"/>
            <a:pathLst>
              <a:path h="2386814" w="2386814">
                <a:moveTo>
                  <a:pt x="0" y="0"/>
                </a:moveTo>
                <a:lnTo>
                  <a:pt x="2386814" y="0"/>
                </a:lnTo>
                <a:lnTo>
                  <a:pt x="2386814" y="2386813"/>
                </a:lnTo>
                <a:lnTo>
                  <a:pt x="0" y="2386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55405" y="2240329"/>
            <a:ext cx="2386814" cy="2386814"/>
          </a:xfrm>
          <a:custGeom>
            <a:avLst/>
            <a:gdLst/>
            <a:ahLst/>
            <a:cxnLst/>
            <a:rect r="r" b="b" t="t" l="l"/>
            <a:pathLst>
              <a:path h="2386814" w="2386814">
                <a:moveTo>
                  <a:pt x="0" y="0"/>
                </a:moveTo>
                <a:lnTo>
                  <a:pt x="2386813" y="0"/>
                </a:lnTo>
                <a:lnTo>
                  <a:pt x="2386813" y="2386813"/>
                </a:lnTo>
                <a:lnTo>
                  <a:pt x="0" y="2386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5645" y="2240329"/>
            <a:ext cx="2386814" cy="2386814"/>
          </a:xfrm>
          <a:custGeom>
            <a:avLst/>
            <a:gdLst/>
            <a:ahLst/>
            <a:cxnLst/>
            <a:rect r="r" b="b" t="t" l="l"/>
            <a:pathLst>
              <a:path h="2386814" w="2386814">
                <a:moveTo>
                  <a:pt x="0" y="0"/>
                </a:moveTo>
                <a:lnTo>
                  <a:pt x="2386814" y="0"/>
                </a:lnTo>
                <a:lnTo>
                  <a:pt x="2386814" y="2386813"/>
                </a:lnTo>
                <a:lnTo>
                  <a:pt x="0" y="2386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55048" y="2240329"/>
            <a:ext cx="2386814" cy="2386814"/>
          </a:xfrm>
          <a:custGeom>
            <a:avLst/>
            <a:gdLst/>
            <a:ahLst/>
            <a:cxnLst/>
            <a:rect r="r" b="b" t="t" l="l"/>
            <a:pathLst>
              <a:path h="2386814" w="2386814">
                <a:moveTo>
                  <a:pt x="0" y="0"/>
                </a:moveTo>
                <a:lnTo>
                  <a:pt x="2386814" y="0"/>
                </a:lnTo>
                <a:lnTo>
                  <a:pt x="2386814" y="2386813"/>
                </a:lnTo>
                <a:lnTo>
                  <a:pt x="0" y="2386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336815">
            <a:off x="-900715" y="-1529733"/>
            <a:ext cx="2839212" cy="4114800"/>
          </a:xfrm>
          <a:custGeom>
            <a:avLst/>
            <a:gdLst/>
            <a:ahLst/>
            <a:cxnLst/>
            <a:rect r="r" b="b" t="t" l="l"/>
            <a:pathLst>
              <a:path h="4114800" w="2839212">
                <a:moveTo>
                  <a:pt x="0" y="0"/>
                </a:moveTo>
                <a:lnTo>
                  <a:pt x="2839212" y="0"/>
                </a:lnTo>
                <a:lnTo>
                  <a:pt x="2839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4103">
            <a:off x="16868394" y="7132682"/>
            <a:ext cx="2839212" cy="4114800"/>
          </a:xfrm>
          <a:custGeom>
            <a:avLst/>
            <a:gdLst/>
            <a:ahLst/>
            <a:cxnLst/>
            <a:rect r="r" b="b" t="t" l="l"/>
            <a:pathLst>
              <a:path h="4114800" w="2839212">
                <a:moveTo>
                  <a:pt x="0" y="0"/>
                </a:moveTo>
                <a:lnTo>
                  <a:pt x="2839212" y="0"/>
                </a:lnTo>
                <a:lnTo>
                  <a:pt x="2839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972497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53607" y="739351"/>
            <a:ext cx="812500" cy="990854"/>
          </a:xfrm>
          <a:custGeom>
            <a:avLst/>
            <a:gdLst/>
            <a:ahLst/>
            <a:cxnLst/>
            <a:rect r="r" b="b" t="t" l="l"/>
            <a:pathLst>
              <a:path h="990854" w="812500">
                <a:moveTo>
                  <a:pt x="0" y="0"/>
                </a:moveTo>
                <a:lnTo>
                  <a:pt x="812500" y="0"/>
                </a:lnTo>
                <a:lnTo>
                  <a:pt x="812500" y="990854"/>
                </a:lnTo>
                <a:lnTo>
                  <a:pt x="0" y="990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45974" y="8267446"/>
            <a:ext cx="812500" cy="990854"/>
          </a:xfrm>
          <a:custGeom>
            <a:avLst/>
            <a:gdLst/>
            <a:ahLst/>
            <a:cxnLst/>
            <a:rect r="r" b="b" t="t" l="l"/>
            <a:pathLst>
              <a:path h="990854" w="812500">
                <a:moveTo>
                  <a:pt x="0" y="0"/>
                </a:moveTo>
                <a:lnTo>
                  <a:pt x="812500" y="0"/>
                </a:lnTo>
                <a:lnTo>
                  <a:pt x="812500" y="990854"/>
                </a:lnTo>
                <a:lnTo>
                  <a:pt x="0" y="990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58474" y="78557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78759" y="7855724"/>
            <a:ext cx="2414918" cy="1267832"/>
          </a:xfrm>
          <a:custGeom>
            <a:avLst/>
            <a:gdLst/>
            <a:ahLst/>
            <a:cxnLst/>
            <a:rect r="r" b="b" t="t" l="l"/>
            <a:pathLst>
              <a:path h="1267832" w="2414918">
                <a:moveTo>
                  <a:pt x="0" y="0"/>
                </a:moveTo>
                <a:lnTo>
                  <a:pt x="2414918" y="0"/>
                </a:lnTo>
                <a:lnTo>
                  <a:pt x="2414918" y="1267831"/>
                </a:lnTo>
                <a:lnTo>
                  <a:pt x="0" y="1267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52224" y="972497"/>
            <a:ext cx="2414918" cy="1267832"/>
          </a:xfrm>
          <a:custGeom>
            <a:avLst/>
            <a:gdLst/>
            <a:ahLst/>
            <a:cxnLst/>
            <a:rect r="r" b="b" t="t" l="l"/>
            <a:pathLst>
              <a:path h="1267832" w="2414918">
                <a:moveTo>
                  <a:pt x="0" y="0"/>
                </a:moveTo>
                <a:lnTo>
                  <a:pt x="2414918" y="0"/>
                </a:lnTo>
                <a:lnTo>
                  <a:pt x="2414918" y="1267832"/>
                </a:lnTo>
                <a:lnTo>
                  <a:pt x="0" y="12678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574012" y="2744954"/>
            <a:ext cx="2790507" cy="2738185"/>
          </a:xfrm>
          <a:custGeom>
            <a:avLst/>
            <a:gdLst/>
            <a:ahLst/>
            <a:cxnLst/>
            <a:rect r="r" b="b" t="t" l="l"/>
            <a:pathLst>
              <a:path h="2738185" w="2790507">
                <a:moveTo>
                  <a:pt x="0" y="0"/>
                </a:moveTo>
                <a:lnTo>
                  <a:pt x="2790507" y="0"/>
                </a:lnTo>
                <a:lnTo>
                  <a:pt x="2790507" y="2738185"/>
                </a:lnTo>
                <a:lnTo>
                  <a:pt x="0" y="2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271889" y="3147092"/>
            <a:ext cx="2790507" cy="2738185"/>
          </a:xfrm>
          <a:custGeom>
            <a:avLst/>
            <a:gdLst/>
            <a:ahLst/>
            <a:cxnLst/>
            <a:rect r="r" b="b" t="t" l="l"/>
            <a:pathLst>
              <a:path h="2738185" w="2790507">
                <a:moveTo>
                  <a:pt x="0" y="0"/>
                </a:moveTo>
                <a:lnTo>
                  <a:pt x="2790506" y="0"/>
                </a:lnTo>
                <a:lnTo>
                  <a:pt x="2790506" y="2738185"/>
                </a:lnTo>
                <a:lnTo>
                  <a:pt x="0" y="2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06810" y="147013"/>
            <a:ext cx="1278328" cy="920396"/>
          </a:xfrm>
          <a:custGeom>
            <a:avLst/>
            <a:gdLst/>
            <a:ahLst/>
            <a:cxnLst/>
            <a:rect r="r" b="b" t="t" l="l"/>
            <a:pathLst>
              <a:path h="920396" w="1278328">
                <a:moveTo>
                  <a:pt x="0" y="0"/>
                </a:moveTo>
                <a:lnTo>
                  <a:pt x="1278328" y="0"/>
                </a:lnTo>
                <a:lnTo>
                  <a:pt x="12783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57831" y="5885277"/>
            <a:ext cx="1278328" cy="920396"/>
          </a:xfrm>
          <a:custGeom>
            <a:avLst/>
            <a:gdLst/>
            <a:ahLst/>
            <a:cxnLst/>
            <a:rect r="r" b="b" t="t" l="l"/>
            <a:pathLst>
              <a:path h="920396" w="1278328">
                <a:moveTo>
                  <a:pt x="0" y="0"/>
                </a:moveTo>
                <a:lnTo>
                  <a:pt x="1278328" y="0"/>
                </a:lnTo>
                <a:lnTo>
                  <a:pt x="12783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72856" y="-110162"/>
            <a:ext cx="10860119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SUMMARY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63969" y="4884317"/>
            <a:ext cx="2379163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0">
                <a:solidFill>
                  <a:srgbClr val="DB786C"/>
                </a:solidFill>
                <a:latin typeface="Handy Casual"/>
              </a:rPr>
              <a:t>FOUND OUT WHAT DATA WE ARE WORKING WITH AND HOW THEY RELATED WITH EACH OTHER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95916" y="2816914"/>
            <a:ext cx="212292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8ED"/>
                </a:solidFill>
                <a:latin typeface="Bobby Jones"/>
              </a:rPr>
              <a:t>Dataset exploration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48046" y="2816914"/>
            <a:ext cx="220153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8ED"/>
                </a:solidFill>
                <a:latin typeface="Bobby Jones"/>
              </a:rPr>
              <a:t>Dataset processing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75743" y="2816914"/>
            <a:ext cx="176667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8ED"/>
                </a:solidFill>
                <a:latin typeface="Bobby Jones"/>
              </a:rPr>
              <a:t>Model selection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57005" y="2816914"/>
            <a:ext cx="218290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8ED"/>
                </a:solidFill>
                <a:latin typeface="Bobby Jones"/>
              </a:rPr>
              <a:t>Model improvement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84008" y="4884317"/>
            <a:ext cx="2529607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DB786C"/>
                </a:solidFill>
                <a:latin typeface="Handy Casual"/>
              </a:rPr>
              <a:t>IMPUTED AND SCALED DATA SO MODEL CAN LEARN MORE EFFECTIVELY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0">
                <a:solidFill>
                  <a:srgbClr val="DB786C"/>
                </a:solidFill>
                <a:latin typeface="Handy Casual"/>
              </a:rPr>
              <a:t>FEATURE ENGINEERING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15920" y="4957519"/>
            <a:ext cx="2666264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0">
                <a:solidFill>
                  <a:srgbClr val="DB786C"/>
                </a:solidFill>
                <a:latin typeface="Handy Casual"/>
              </a:rPr>
              <a:t>SCORING METHODS ON ALL OF</a:t>
            </a:r>
            <a:r>
              <a:rPr lang="en-US" sz="3000" spc="150">
                <a:solidFill>
                  <a:srgbClr val="DB786C"/>
                </a:solidFill>
                <a:latin typeface="Handy Casual"/>
              </a:rPr>
              <a:t> the models and evaluated using graphs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79804" y="4907703"/>
            <a:ext cx="41415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0">
                <a:solidFill>
                  <a:srgbClr val="DB786C"/>
                </a:solidFill>
                <a:latin typeface="Handy Casual"/>
              </a:rPr>
              <a:t>3 WAYS OF IMPROVING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36021" y="5507275"/>
            <a:ext cx="4141578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DB786C"/>
                </a:solidFill>
                <a:latin typeface="Handy Casual"/>
              </a:rPr>
              <a:t>HYPERPARAMETER TUNING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DB786C"/>
                </a:solidFill>
                <a:latin typeface="Handy Casual"/>
              </a:rPr>
              <a:t>ENSEMBLE METHODS</a:t>
            </a:r>
          </a:p>
          <a:p>
            <a:pPr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150">
                <a:solidFill>
                  <a:srgbClr val="DB786C"/>
                </a:solidFill>
                <a:latin typeface="Handy Casual"/>
              </a:rPr>
              <a:t>REGULARIZATION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72473" y="-2372473"/>
            <a:ext cx="4744945" cy="4744945"/>
          </a:xfrm>
          <a:custGeom>
            <a:avLst/>
            <a:gdLst/>
            <a:ahLst/>
            <a:cxnLst/>
            <a:rect r="r" b="b" t="t" l="l"/>
            <a:pathLst>
              <a:path h="4744945" w="4744945">
                <a:moveTo>
                  <a:pt x="0" y="0"/>
                </a:moveTo>
                <a:lnTo>
                  <a:pt x="4744946" y="0"/>
                </a:lnTo>
                <a:lnTo>
                  <a:pt x="4744946" y="4744946"/>
                </a:lnTo>
                <a:lnTo>
                  <a:pt x="0" y="474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00381" y="7505056"/>
            <a:ext cx="4744945" cy="4744945"/>
          </a:xfrm>
          <a:custGeom>
            <a:avLst/>
            <a:gdLst/>
            <a:ahLst/>
            <a:cxnLst/>
            <a:rect r="r" b="b" t="t" l="l"/>
            <a:pathLst>
              <a:path h="4744945" w="4744945">
                <a:moveTo>
                  <a:pt x="0" y="0"/>
                </a:moveTo>
                <a:lnTo>
                  <a:pt x="4744945" y="0"/>
                </a:lnTo>
                <a:lnTo>
                  <a:pt x="4744945" y="4744945"/>
                </a:lnTo>
                <a:lnTo>
                  <a:pt x="0" y="4744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8262" y="977983"/>
            <a:ext cx="1169138" cy="1425778"/>
          </a:xfrm>
          <a:custGeom>
            <a:avLst/>
            <a:gdLst/>
            <a:ahLst/>
            <a:cxnLst/>
            <a:rect r="r" b="b" t="t" l="l"/>
            <a:pathLst>
              <a:path h="1425778" w="1169138">
                <a:moveTo>
                  <a:pt x="0" y="0"/>
                </a:moveTo>
                <a:lnTo>
                  <a:pt x="1169138" y="0"/>
                </a:lnTo>
                <a:lnTo>
                  <a:pt x="1169138" y="1425777"/>
                </a:lnTo>
                <a:lnTo>
                  <a:pt x="0" y="1425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5342" y="2110895"/>
            <a:ext cx="757128" cy="923327"/>
          </a:xfrm>
          <a:custGeom>
            <a:avLst/>
            <a:gdLst/>
            <a:ahLst/>
            <a:cxnLst/>
            <a:rect r="r" b="b" t="t" l="l"/>
            <a:pathLst>
              <a:path h="923327" w="757128">
                <a:moveTo>
                  <a:pt x="0" y="0"/>
                </a:moveTo>
                <a:lnTo>
                  <a:pt x="757128" y="0"/>
                </a:lnTo>
                <a:lnTo>
                  <a:pt x="757128" y="923327"/>
                </a:lnTo>
                <a:lnTo>
                  <a:pt x="0" y="923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6228025" y="6641657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74289">
            <a:off x="-645221" y="4231073"/>
            <a:ext cx="1903149" cy="2272417"/>
          </a:xfrm>
          <a:custGeom>
            <a:avLst/>
            <a:gdLst/>
            <a:ahLst/>
            <a:cxnLst/>
            <a:rect r="r" b="b" t="t" l="l"/>
            <a:pathLst>
              <a:path h="2272417" w="1903149">
                <a:moveTo>
                  <a:pt x="0" y="0"/>
                </a:moveTo>
                <a:lnTo>
                  <a:pt x="1903149" y="0"/>
                </a:lnTo>
                <a:lnTo>
                  <a:pt x="1903149" y="2272416"/>
                </a:lnTo>
                <a:lnTo>
                  <a:pt x="0" y="22724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74289">
            <a:off x="16983855" y="460447"/>
            <a:ext cx="1903149" cy="2272417"/>
          </a:xfrm>
          <a:custGeom>
            <a:avLst/>
            <a:gdLst/>
            <a:ahLst/>
            <a:cxnLst/>
            <a:rect r="r" b="b" t="t" l="l"/>
            <a:pathLst>
              <a:path h="2272417" w="1903149">
                <a:moveTo>
                  <a:pt x="0" y="0"/>
                </a:moveTo>
                <a:lnTo>
                  <a:pt x="1903149" y="0"/>
                </a:lnTo>
                <a:lnTo>
                  <a:pt x="1903149" y="2272416"/>
                </a:lnTo>
                <a:lnTo>
                  <a:pt x="0" y="22724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94955" y="8875132"/>
            <a:ext cx="2414918" cy="1267832"/>
          </a:xfrm>
          <a:custGeom>
            <a:avLst/>
            <a:gdLst/>
            <a:ahLst/>
            <a:cxnLst/>
            <a:rect r="r" b="b" t="t" l="l"/>
            <a:pathLst>
              <a:path h="1267832" w="2414918">
                <a:moveTo>
                  <a:pt x="0" y="0"/>
                </a:moveTo>
                <a:lnTo>
                  <a:pt x="2414918" y="0"/>
                </a:lnTo>
                <a:lnTo>
                  <a:pt x="2414918" y="1267832"/>
                </a:lnTo>
                <a:lnTo>
                  <a:pt x="0" y="12678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16831" y="3388023"/>
            <a:ext cx="2414918" cy="1267832"/>
          </a:xfrm>
          <a:custGeom>
            <a:avLst/>
            <a:gdLst/>
            <a:ahLst/>
            <a:cxnLst/>
            <a:rect r="r" b="b" t="t" l="l"/>
            <a:pathLst>
              <a:path h="1267832" w="2414918">
                <a:moveTo>
                  <a:pt x="0" y="0"/>
                </a:moveTo>
                <a:lnTo>
                  <a:pt x="2414917" y="0"/>
                </a:lnTo>
                <a:lnTo>
                  <a:pt x="2414917" y="1267832"/>
                </a:lnTo>
                <a:lnTo>
                  <a:pt x="0" y="12678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2452826" y="4286608"/>
            <a:ext cx="2519575" cy="2519575"/>
            <a:chOff x="0" y="0"/>
            <a:chExt cx="12700000" cy="1270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A15C6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608747" y="4442528"/>
            <a:ext cx="2207734" cy="2207734"/>
            <a:chOff x="0" y="0"/>
            <a:chExt cx="12700000" cy="1270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2"/>
              <a:stretch>
                <a:fillRect l="-19108" t="0" r="-19108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058251" y="4286608"/>
            <a:ext cx="2519575" cy="2519575"/>
            <a:chOff x="0" y="0"/>
            <a:chExt cx="12700000" cy="1270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A15C6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214171" y="4442528"/>
            <a:ext cx="2207734" cy="2207734"/>
            <a:chOff x="0" y="0"/>
            <a:chExt cx="12700000" cy="1270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3"/>
              <a:stretch>
                <a:fillRect l="-19739" t="0" r="-19739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662597" y="4286608"/>
            <a:ext cx="2519575" cy="2519575"/>
            <a:chOff x="0" y="0"/>
            <a:chExt cx="12700000" cy="1270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A15C6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818517" y="4442528"/>
            <a:ext cx="2207734" cy="2207734"/>
            <a:chOff x="0" y="0"/>
            <a:chExt cx="12700000" cy="1270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4"/>
              <a:stretch>
                <a:fillRect l="-19668" t="0" r="-19668" b="0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266942" y="4286608"/>
            <a:ext cx="2519575" cy="2519575"/>
            <a:chOff x="0" y="0"/>
            <a:chExt cx="12700000" cy="1270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A15C6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3422862" y="4442528"/>
            <a:ext cx="2207734" cy="2207734"/>
            <a:chOff x="0" y="0"/>
            <a:chExt cx="12700000" cy="1270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5"/>
              <a:stretch>
                <a:fillRect l="-30805" t="0" r="-30805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3273028" y="1191373"/>
            <a:ext cx="121295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A15C64"/>
                </a:solidFill>
                <a:latin typeface="Bobby Jones"/>
              </a:rPr>
              <a:t>TABLE OF CONTENTS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02565" y="7073477"/>
            <a:ext cx="282009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Bobby Jones"/>
              </a:rPr>
              <a:t>DATASET EXPLORATION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07990" y="7073477"/>
            <a:ext cx="282009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Bobby Jones"/>
              </a:rPr>
              <a:t>DATASET PROCESSING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83228" y="7073477"/>
            <a:ext cx="267831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Bobby Jones"/>
              </a:rPr>
              <a:t>MODEL SELECTION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87574" y="7073477"/>
            <a:ext cx="267831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Bobby Jones"/>
              </a:rPr>
              <a:t>MODEL IMPROVEMENT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26436" y="410773"/>
            <a:ext cx="10835128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DATA DICTIONARY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875455">
            <a:off x="-4177191" y="-5156112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8"/>
                </a:lnTo>
                <a:lnTo>
                  <a:pt x="0" y="681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945828">
            <a:off x="14985593" y="-5399413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7515750" y="0"/>
                </a:moveTo>
                <a:lnTo>
                  <a:pt x="0" y="0"/>
                </a:lnTo>
                <a:lnTo>
                  <a:pt x="0" y="6811149"/>
                </a:lnTo>
                <a:lnTo>
                  <a:pt x="7515750" y="6811149"/>
                </a:lnTo>
                <a:lnTo>
                  <a:pt x="7515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1797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28492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6" y="0"/>
                </a:lnTo>
                <a:lnTo>
                  <a:pt x="2661616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8107" y="1615507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4" y="0"/>
                </a:lnTo>
                <a:lnTo>
                  <a:pt x="591634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47362" y="1752851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26117" y="848324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6" y="0"/>
                </a:lnTo>
                <a:lnTo>
                  <a:pt x="924906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3585" y="985668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2126117" y="2792075"/>
          <a:ext cx="14035767" cy="6010275"/>
        </p:xfrm>
        <a:graphic>
          <a:graphicData uri="http://schemas.openxmlformats.org/drawingml/2006/table">
            <a:tbl>
              <a:tblPr/>
              <a:tblGrid>
                <a:gridCol w="4678589"/>
                <a:gridCol w="4678589"/>
                <a:gridCol w="4678589"/>
              </a:tblGrid>
              <a:tr h="9291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AEFE4"/>
                          </a:solidFill>
                          <a:latin typeface="Handy Casual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86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AEFE4"/>
                          </a:solidFill>
                          <a:latin typeface="Handy Casual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86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AEFE4"/>
                          </a:solidFill>
                          <a:latin typeface="Handy Casual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86C"/>
                    </a:solidFill>
                  </a:tcPr>
                </a:tc>
              </a:tr>
              <a:tr h="846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Counter Starting from 1 - 1337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</a:tr>
              <a:tr h="846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Categorical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In years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</a:tr>
              <a:tr h="846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BMI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weight(kg) / height(m)^2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</a:tr>
              <a:tr h="846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Smoker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Categorical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Smokes tobacco or cigarette regularly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</a:tr>
              <a:tr h="846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Region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Categorical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Northeast | Northwest | Southeast | Southwest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</a:tr>
              <a:tr h="846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916C63"/>
                          </a:solidFill>
                          <a:latin typeface="Handy Casual"/>
                        </a:rPr>
                        <a:t>total amount paid ($)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EA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3967" y="223974"/>
            <a:ext cx="2579875" cy="2205793"/>
          </a:xfrm>
          <a:custGeom>
            <a:avLst/>
            <a:gdLst/>
            <a:ahLst/>
            <a:cxnLst/>
            <a:rect r="r" b="b" t="t" l="l"/>
            <a:pathLst>
              <a:path h="2205793" w="2579875">
                <a:moveTo>
                  <a:pt x="0" y="0"/>
                </a:moveTo>
                <a:lnTo>
                  <a:pt x="2579875" y="0"/>
                </a:lnTo>
                <a:lnTo>
                  <a:pt x="2579875" y="2205793"/>
                </a:lnTo>
                <a:lnTo>
                  <a:pt x="0" y="2205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0384" y="-567442"/>
            <a:ext cx="1903149" cy="2272417"/>
          </a:xfrm>
          <a:custGeom>
            <a:avLst/>
            <a:gdLst/>
            <a:ahLst/>
            <a:cxnLst/>
            <a:rect r="r" b="b" t="t" l="l"/>
            <a:pathLst>
              <a:path h="2272417" w="1903149">
                <a:moveTo>
                  <a:pt x="0" y="0"/>
                </a:moveTo>
                <a:lnTo>
                  <a:pt x="1903149" y="0"/>
                </a:lnTo>
                <a:lnTo>
                  <a:pt x="1903149" y="2272417"/>
                </a:lnTo>
                <a:lnTo>
                  <a:pt x="0" y="2272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55009" y="7593572"/>
            <a:ext cx="5865981" cy="3783558"/>
          </a:xfrm>
          <a:custGeom>
            <a:avLst/>
            <a:gdLst/>
            <a:ahLst/>
            <a:cxnLst/>
            <a:rect r="r" b="b" t="t" l="l"/>
            <a:pathLst>
              <a:path h="3783558" w="5865981">
                <a:moveTo>
                  <a:pt x="0" y="0"/>
                </a:moveTo>
                <a:lnTo>
                  <a:pt x="5865982" y="0"/>
                </a:lnTo>
                <a:lnTo>
                  <a:pt x="5865982" y="3783558"/>
                </a:lnTo>
                <a:lnTo>
                  <a:pt x="0" y="3783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41357" y="9458325"/>
            <a:ext cx="2243048" cy="1614995"/>
          </a:xfrm>
          <a:custGeom>
            <a:avLst/>
            <a:gdLst/>
            <a:ahLst/>
            <a:cxnLst/>
            <a:rect r="r" b="b" t="t" l="l"/>
            <a:pathLst>
              <a:path h="1614995" w="2243048">
                <a:moveTo>
                  <a:pt x="0" y="0"/>
                </a:moveTo>
                <a:lnTo>
                  <a:pt x="2243049" y="0"/>
                </a:lnTo>
                <a:lnTo>
                  <a:pt x="2243049" y="1614995"/>
                </a:lnTo>
                <a:lnTo>
                  <a:pt x="0" y="1614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62881" y="429227"/>
            <a:ext cx="3892957" cy="720197"/>
          </a:xfrm>
          <a:custGeom>
            <a:avLst/>
            <a:gdLst/>
            <a:ahLst/>
            <a:cxnLst/>
            <a:rect r="r" b="b" t="t" l="l"/>
            <a:pathLst>
              <a:path h="720197" w="3892957">
                <a:moveTo>
                  <a:pt x="0" y="0"/>
                </a:moveTo>
                <a:lnTo>
                  <a:pt x="3892958" y="0"/>
                </a:lnTo>
                <a:lnTo>
                  <a:pt x="3892958" y="720197"/>
                </a:lnTo>
                <a:lnTo>
                  <a:pt x="0" y="720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3967" y="9264215"/>
            <a:ext cx="3892957" cy="720197"/>
          </a:xfrm>
          <a:custGeom>
            <a:avLst/>
            <a:gdLst/>
            <a:ahLst/>
            <a:cxnLst/>
            <a:rect r="r" b="b" t="t" l="l"/>
            <a:pathLst>
              <a:path h="720197" w="3892957">
                <a:moveTo>
                  <a:pt x="0" y="0"/>
                </a:moveTo>
                <a:lnTo>
                  <a:pt x="3892957" y="0"/>
                </a:lnTo>
                <a:lnTo>
                  <a:pt x="3892957" y="720197"/>
                </a:lnTo>
                <a:lnTo>
                  <a:pt x="0" y="720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0699" y="7892891"/>
            <a:ext cx="990542" cy="1207979"/>
          </a:xfrm>
          <a:custGeom>
            <a:avLst/>
            <a:gdLst/>
            <a:ahLst/>
            <a:cxnLst/>
            <a:rect r="r" b="b" t="t" l="l"/>
            <a:pathLst>
              <a:path h="1207979" w="990542">
                <a:moveTo>
                  <a:pt x="0" y="0"/>
                </a:moveTo>
                <a:lnTo>
                  <a:pt x="990543" y="0"/>
                </a:lnTo>
                <a:lnTo>
                  <a:pt x="990543" y="1207978"/>
                </a:lnTo>
                <a:lnTo>
                  <a:pt x="0" y="12079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64029" y="1344721"/>
            <a:ext cx="990542" cy="1207979"/>
          </a:xfrm>
          <a:custGeom>
            <a:avLst/>
            <a:gdLst/>
            <a:ahLst/>
            <a:cxnLst/>
            <a:rect r="r" b="b" t="t" l="l"/>
            <a:pathLst>
              <a:path h="1207979" w="990542">
                <a:moveTo>
                  <a:pt x="0" y="0"/>
                </a:moveTo>
                <a:lnTo>
                  <a:pt x="990542" y="0"/>
                </a:lnTo>
                <a:lnTo>
                  <a:pt x="990542" y="1207979"/>
                </a:lnTo>
                <a:lnTo>
                  <a:pt x="0" y="1207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0650" y="8362749"/>
            <a:ext cx="605259" cy="738120"/>
          </a:xfrm>
          <a:custGeom>
            <a:avLst/>
            <a:gdLst/>
            <a:ahLst/>
            <a:cxnLst/>
            <a:rect r="r" b="b" t="t" l="l"/>
            <a:pathLst>
              <a:path h="738120" w="605259">
                <a:moveTo>
                  <a:pt x="0" y="0"/>
                </a:moveTo>
                <a:lnTo>
                  <a:pt x="605258" y="0"/>
                </a:lnTo>
                <a:lnTo>
                  <a:pt x="605258" y="738120"/>
                </a:lnTo>
                <a:lnTo>
                  <a:pt x="0" y="7381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77815" y="1344721"/>
            <a:ext cx="605259" cy="738120"/>
          </a:xfrm>
          <a:custGeom>
            <a:avLst/>
            <a:gdLst/>
            <a:ahLst/>
            <a:cxnLst/>
            <a:rect r="r" b="b" t="t" l="l"/>
            <a:pathLst>
              <a:path h="738120" w="605259">
                <a:moveTo>
                  <a:pt x="0" y="0"/>
                </a:moveTo>
                <a:lnTo>
                  <a:pt x="605258" y="0"/>
                </a:lnTo>
                <a:lnTo>
                  <a:pt x="605258" y="738121"/>
                </a:lnTo>
                <a:lnTo>
                  <a:pt x="0" y="7381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623045" y="4574083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6"/>
                </a:lnTo>
                <a:lnTo>
                  <a:pt x="0" y="9981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-993160" y="4962932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6"/>
                </a:lnTo>
                <a:lnTo>
                  <a:pt x="0" y="9981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223533" y="2540059"/>
            <a:ext cx="6170672" cy="6816248"/>
            <a:chOff x="0" y="0"/>
            <a:chExt cx="1625197" cy="17952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25198" cy="1795226"/>
            </a:xfrm>
            <a:custGeom>
              <a:avLst/>
              <a:gdLst/>
              <a:ahLst/>
              <a:cxnLst/>
              <a:rect r="r" b="b" t="t" l="l"/>
              <a:pathLst>
                <a:path h="1795226" w="1625198">
                  <a:moveTo>
                    <a:pt x="37639" y="0"/>
                  </a:moveTo>
                  <a:lnTo>
                    <a:pt x="1587559" y="0"/>
                  </a:lnTo>
                  <a:cubicBezTo>
                    <a:pt x="1597541" y="0"/>
                    <a:pt x="1607115" y="3966"/>
                    <a:pt x="1614173" y="11024"/>
                  </a:cubicBezTo>
                  <a:cubicBezTo>
                    <a:pt x="1621232" y="18083"/>
                    <a:pt x="1625198" y="27656"/>
                    <a:pt x="1625198" y="37639"/>
                  </a:cubicBezTo>
                  <a:lnTo>
                    <a:pt x="1625198" y="1757587"/>
                  </a:lnTo>
                  <a:cubicBezTo>
                    <a:pt x="1625198" y="1778374"/>
                    <a:pt x="1608346" y="1795226"/>
                    <a:pt x="1587559" y="1795226"/>
                  </a:cubicBezTo>
                  <a:lnTo>
                    <a:pt x="37639" y="1795226"/>
                  </a:lnTo>
                  <a:cubicBezTo>
                    <a:pt x="16852" y="1795226"/>
                    <a:pt x="0" y="1778374"/>
                    <a:pt x="0" y="1757587"/>
                  </a:cubicBezTo>
                  <a:lnTo>
                    <a:pt x="0" y="37639"/>
                  </a:lnTo>
                  <a:cubicBezTo>
                    <a:pt x="0" y="16852"/>
                    <a:pt x="16852" y="0"/>
                    <a:pt x="376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625197" cy="1795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879370" y="4410933"/>
            <a:ext cx="3188089" cy="2814220"/>
          </a:xfrm>
          <a:custGeom>
            <a:avLst/>
            <a:gdLst/>
            <a:ahLst/>
            <a:cxnLst/>
            <a:rect r="r" b="b" t="t" l="l"/>
            <a:pathLst>
              <a:path h="2814220" w="3188089">
                <a:moveTo>
                  <a:pt x="0" y="0"/>
                </a:moveTo>
                <a:lnTo>
                  <a:pt x="3188089" y="0"/>
                </a:lnTo>
                <a:lnTo>
                  <a:pt x="3188089" y="2814220"/>
                </a:lnTo>
                <a:lnTo>
                  <a:pt x="0" y="28142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  <a:ln w="38100" cap="sq">
            <a:solidFill>
              <a:srgbClr val="FFBEAA"/>
            </a:solidFill>
            <a:prstDash val="sysDot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683264" y="6301942"/>
            <a:ext cx="3910356" cy="2985980"/>
          </a:xfrm>
          <a:custGeom>
            <a:avLst/>
            <a:gdLst/>
            <a:ahLst/>
            <a:cxnLst/>
            <a:rect r="r" b="b" t="t" l="l"/>
            <a:pathLst>
              <a:path h="2985980" w="3910356">
                <a:moveTo>
                  <a:pt x="0" y="0"/>
                </a:moveTo>
                <a:lnTo>
                  <a:pt x="3910356" y="0"/>
                </a:lnTo>
                <a:lnTo>
                  <a:pt x="3910356" y="2985980"/>
                </a:lnTo>
                <a:lnTo>
                  <a:pt x="0" y="29859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  <a:ln w="38100" cap="sq">
            <a:solidFill>
              <a:srgbClr val="FFBEAA"/>
            </a:solidFill>
            <a:prstDash val="sysDot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683264" y="2721876"/>
            <a:ext cx="3910356" cy="3378113"/>
          </a:xfrm>
          <a:custGeom>
            <a:avLst/>
            <a:gdLst/>
            <a:ahLst/>
            <a:cxnLst/>
            <a:rect r="r" b="b" t="t" l="l"/>
            <a:pathLst>
              <a:path h="3378113" w="3910356">
                <a:moveTo>
                  <a:pt x="0" y="0"/>
                </a:moveTo>
                <a:lnTo>
                  <a:pt x="3910356" y="0"/>
                </a:lnTo>
                <a:lnTo>
                  <a:pt x="3910356" y="3378114"/>
                </a:lnTo>
                <a:lnTo>
                  <a:pt x="0" y="33781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  <a:ln w="38100" cap="sq">
            <a:solidFill>
              <a:srgbClr val="FFBEAA"/>
            </a:solidFill>
            <a:prstDash val="sysDot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3215016" y="319484"/>
            <a:ext cx="11614618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DATA EXPLORATION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10017" y="5690098"/>
            <a:ext cx="5412308" cy="376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spc="119">
                <a:solidFill>
                  <a:srgbClr val="DB786C"/>
                </a:solidFill>
                <a:latin typeface="Handy Casual"/>
              </a:rPr>
              <a:t>In our Dataset, we have: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 spc="119">
                <a:solidFill>
                  <a:srgbClr val="DB786C"/>
                </a:solidFill>
                <a:latin typeface="Handy Casual"/>
              </a:rPr>
              <a:t>A Target Variable: ("Cost") and 6 Features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 spc="119">
                <a:solidFill>
                  <a:srgbClr val="DB786C"/>
                </a:solidFill>
                <a:latin typeface="Handy Casual"/>
              </a:rPr>
              <a:t>Shape = (1338, 7)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 spc="119">
                <a:solidFill>
                  <a:srgbClr val="DB786C"/>
                </a:solidFill>
                <a:latin typeface="Handy Casual"/>
              </a:rPr>
              <a:t>categories that are categorical: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399" spc="119">
                <a:solidFill>
                  <a:srgbClr val="DB786C"/>
                </a:solidFill>
                <a:latin typeface="Handy Casual"/>
              </a:rPr>
              <a:t>Gender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399" spc="119">
                <a:solidFill>
                  <a:srgbClr val="DB786C"/>
                </a:solidFill>
                <a:latin typeface="Handy Casual"/>
              </a:rPr>
              <a:t>Smoker</a:t>
            </a:r>
          </a:p>
          <a:p>
            <a:pPr algn="just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399" spc="119">
                <a:solidFill>
                  <a:srgbClr val="DB786C"/>
                </a:solidFill>
                <a:latin typeface="Handy Casual"/>
              </a:rPr>
              <a:t>Region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4705559" y="3474362"/>
            <a:ext cx="4316766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A15C64"/>
                </a:solidFill>
                <a:latin typeface="Handy Casual"/>
              </a:rPr>
              <a:t>patient_info.shape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A15C64"/>
                </a:solidFill>
                <a:latin typeface="Handy Casual"/>
              </a:rPr>
              <a:t>patient_info.info()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A15C64"/>
                </a:solidFill>
                <a:latin typeface="Handy Casual"/>
              </a:rPr>
              <a:t>patient_info.describe()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A15C64"/>
                </a:solidFill>
                <a:latin typeface="Handy Casual"/>
              </a:rPr>
              <a:t>patient_info.isna().sum()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35351" y="2559327"/>
            <a:ext cx="4747036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DB786C"/>
                </a:solidFill>
                <a:latin typeface="Bobby Jones"/>
              </a:rPr>
              <a:t>FUNCTIONS USED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3967" y="223974"/>
            <a:ext cx="2579875" cy="2205793"/>
          </a:xfrm>
          <a:custGeom>
            <a:avLst/>
            <a:gdLst/>
            <a:ahLst/>
            <a:cxnLst/>
            <a:rect r="r" b="b" t="t" l="l"/>
            <a:pathLst>
              <a:path h="2205793" w="2579875">
                <a:moveTo>
                  <a:pt x="0" y="0"/>
                </a:moveTo>
                <a:lnTo>
                  <a:pt x="2579875" y="0"/>
                </a:lnTo>
                <a:lnTo>
                  <a:pt x="2579875" y="2205793"/>
                </a:lnTo>
                <a:lnTo>
                  <a:pt x="0" y="2205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0384" y="-567442"/>
            <a:ext cx="1903149" cy="2272417"/>
          </a:xfrm>
          <a:custGeom>
            <a:avLst/>
            <a:gdLst/>
            <a:ahLst/>
            <a:cxnLst/>
            <a:rect r="r" b="b" t="t" l="l"/>
            <a:pathLst>
              <a:path h="2272417" w="1903149">
                <a:moveTo>
                  <a:pt x="0" y="0"/>
                </a:moveTo>
                <a:lnTo>
                  <a:pt x="1903149" y="0"/>
                </a:lnTo>
                <a:lnTo>
                  <a:pt x="1903149" y="2272417"/>
                </a:lnTo>
                <a:lnTo>
                  <a:pt x="0" y="2272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55009" y="7593572"/>
            <a:ext cx="5865981" cy="3783558"/>
          </a:xfrm>
          <a:custGeom>
            <a:avLst/>
            <a:gdLst/>
            <a:ahLst/>
            <a:cxnLst/>
            <a:rect r="r" b="b" t="t" l="l"/>
            <a:pathLst>
              <a:path h="3783558" w="5865981">
                <a:moveTo>
                  <a:pt x="0" y="0"/>
                </a:moveTo>
                <a:lnTo>
                  <a:pt x="5865982" y="0"/>
                </a:lnTo>
                <a:lnTo>
                  <a:pt x="5865982" y="3783558"/>
                </a:lnTo>
                <a:lnTo>
                  <a:pt x="0" y="3783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41357" y="9458325"/>
            <a:ext cx="2243048" cy="1614995"/>
          </a:xfrm>
          <a:custGeom>
            <a:avLst/>
            <a:gdLst/>
            <a:ahLst/>
            <a:cxnLst/>
            <a:rect r="r" b="b" t="t" l="l"/>
            <a:pathLst>
              <a:path h="1614995" w="2243048">
                <a:moveTo>
                  <a:pt x="0" y="0"/>
                </a:moveTo>
                <a:lnTo>
                  <a:pt x="2243049" y="0"/>
                </a:lnTo>
                <a:lnTo>
                  <a:pt x="2243049" y="1614995"/>
                </a:lnTo>
                <a:lnTo>
                  <a:pt x="0" y="1614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62881" y="429227"/>
            <a:ext cx="3892957" cy="720197"/>
          </a:xfrm>
          <a:custGeom>
            <a:avLst/>
            <a:gdLst/>
            <a:ahLst/>
            <a:cxnLst/>
            <a:rect r="r" b="b" t="t" l="l"/>
            <a:pathLst>
              <a:path h="720197" w="3892957">
                <a:moveTo>
                  <a:pt x="0" y="0"/>
                </a:moveTo>
                <a:lnTo>
                  <a:pt x="3892958" y="0"/>
                </a:lnTo>
                <a:lnTo>
                  <a:pt x="3892958" y="720197"/>
                </a:lnTo>
                <a:lnTo>
                  <a:pt x="0" y="720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3967" y="9264215"/>
            <a:ext cx="3892957" cy="720197"/>
          </a:xfrm>
          <a:custGeom>
            <a:avLst/>
            <a:gdLst/>
            <a:ahLst/>
            <a:cxnLst/>
            <a:rect r="r" b="b" t="t" l="l"/>
            <a:pathLst>
              <a:path h="720197" w="3892957">
                <a:moveTo>
                  <a:pt x="0" y="0"/>
                </a:moveTo>
                <a:lnTo>
                  <a:pt x="3892957" y="0"/>
                </a:lnTo>
                <a:lnTo>
                  <a:pt x="3892957" y="720197"/>
                </a:lnTo>
                <a:lnTo>
                  <a:pt x="0" y="720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0699" y="7892891"/>
            <a:ext cx="990542" cy="1207979"/>
          </a:xfrm>
          <a:custGeom>
            <a:avLst/>
            <a:gdLst/>
            <a:ahLst/>
            <a:cxnLst/>
            <a:rect r="r" b="b" t="t" l="l"/>
            <a:pathLst>
              <a:path h="1207979" w="990542">
                <a:moveTo>
                  <a:pt x="0" y="0"/>
                </a:moveTo>
                <a:lnTo>
                  <a:pt x="990543" y="0"/>
                </a:lnTo>
                <a:lnTo>
                  <a:pt x="990543" y="1207978"/>
                </a:lnTo>
                <a:lnTo>
                  <a:pt x="0" y="12079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64029" y="1344721"/>
            <a:ext cx="990542" cy="1207979"/>
          </a:xfrm>
          <a:custGeom>
            <a:avLst/>
            <a:gdLst/>
            <a:ahLst/>
            <a:cxnLst/>
            <a:rect r="r" b="b" t="t" l="l"/>
            <a:pathLst>
              <a:path h="1207979" w="990542">
                <a:moveTo>
                  <a:pt x="0" y="0"/>
                </a:moveTo>
                <a:lnTo>
                  <a:pt x="990542" y="0"/>
                </a:lnTo>
                <a:lnTo>
                  <a:pt x="990542" y="1207979"/>
                </a:lnTo>
                <a:lnTo>
                  <a:pt x="0" y="1207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0650" y="8362749"/>
            <a:ext cx="605259" cy="738120"/>
          </a:xfrm>
          <a:custGeom>
            <a:avLst/>
            <a:gdLst/>
            <a:ahLst/>
            <a:cxnLst/>
            <a:rect r="r" b="b" t="t" l="l"/>
            <a:pathLst>
              <a:path h="738120" w="605259">
                <a:moveTo>
                  <a:pt x="0" y="0"/>
                </a:moveTo>
                <a:lnTo>
                  <a:pt x="605258" y="0"/>
                </a:lnTo>
                <a:lnTo>
                  <a:pt x="605258" y="738120"/>
                </a:lnTo>
                <a:lnTo>
                  <a:pt x="0" y="7381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77815" y="1344721"/>
            <a:ext cx="605259" cy="738120"/>
          </a:xfrm>
          <a:custGeom>
            <a:avLst/>
            <a:gdLst/>
            <a:ahLst/>
            <a:cxnLst/>
            <a:rect r="r" b="b" t="t" l="l"/>
            <a:pathLst>
              <a:path h="738120" w="605259">
                <a:moveTo>
                  <a:pt x="0" y="0"/>
                </a:moveTo>
                <a:lnTo>
                  <a:pt x="605258" y="0"/>
                </a:lnTo>
                <a:lnTo>
                  <a:pt x="605258" y="738121"/>
                </a:lnTo>
                <a:lnTo>
                  <a:pt x="0" y="7381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6623045" y="4574083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6"/>
                </a:lnTo>
                <a:lnTo>
                  <a:pt x="0" y="9981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-993160" y="4962932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6"/>
                </a:lnTo>
                <a:lnTo>
                  <a:pt x="0" y="9981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223533" y="2540059"/>
            <a:ext cx="7113313" cy="6816248"/>
            <a:chOff x="0" y="0"/>
            <a:chExt cx="1873465" cy="17952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3465" cy="1795226"/>
            </a:xfrm>
            <a:custGeom>
              <a:avLst/>
              <a:gdLst/>
              <a:ahLst/>
              <a:cxnLst/>
              <a:rect r="r" b="b" t="t" l="l"/>
              <a:pathLst>
                <a:path h="1795226" w="1873465">
                  <a:moveTo>
                    <a:pt x="32651" y="0"/>
                  </a:moveTo>
                  <a:lnTo>
                    <a:pt x="1840814" y="0"/>
                  </a:lnTo>
                  <a:cubicBezTo>
                    <a:pt x="1849474" y="0"/>
                    <a:pt x="1857778" y="3440"/>
                    <a:pt x="1863902" y="9563"/>
                  </a:cubicBezTo>
                  <a:cubicBezTo>
                    <a:pt x="1870025" y="15687"/>
                    <a:pt x="1873465" y="23992"/>
                    <a:pt x="1873465" y="32651"/>
                  </a:cubicBezTo>
                  <a:lnTo>
                    <a:pt x="1873465" y="1762575"/>
                  </a:lnTo>
                  <a:cubicBezTo>
                    <a:pt x="1873465" y="1771234"/>
                    <a:pt x="1870025" y="1779539"/>
                    <a:pt x="1863902" y="1785663"/>
                  </a:cubicBezTo>
                  <a:cubicBezTo>
                    <a:pt x="1857778" y="1791786"/>
                    <a:pt x="1849474" y="1795226"/>
                    <a:pt x="1840814" y="1795226"/>
                  </a:cubicBezTo>
                  <a:lnTo>
                    <a:pt x="32651" y="1795226"/>
                  </a:lnTo>
                  <a:cubicBezTo>
                    <a:pt x="23992" y="1795226"/>
                    <a:pt x="15687" y="1791786"/>
                    <a:pt x="9563" y="1785663"/>
                  </a:cubicBezTo>
                  <a:cubicBezTo>
                    <a:pt x="3440" y="1779539"/>
                    <a:pt x="0" y="1771234"/>
                    <a:pt x="0" y="1762575"/>
                  </a:cubicBezTo>
                  <a:lnTo>
                    <a:pt x="0" y="32651"/>
                  </a:lnTo>
                  <a:cubicBezTo>
                    <a:pt x="0" y="23992"/>
                    <a:pt x="3440" y="15687"/>
                    <a:pt x="9563" y="9563"/>
                  </a:cubicBezTo>
                  <a:cubicBezTo>
                    <a:pt x="15687" y="3440"/>
                    <a:pt x="23992" y="0"/>
                    <a:pt x="326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873465" cy="1795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918004" y="2794801"/>
            <a:ext cx="4301178" cy="3148075"/>
          </a:xfrm>
          <a:custGeom>
            <a:avLst/>
            <a:gdLst/>
            <a:ahLst/>
            <a:cxnLst/>
            <a:rect r="r" b="b" t="t" l="l"/>
            <a:pathLst>
              <a:path h="3148075" w="4301178">
                <a:moveTo>
                  <a:pt x="0" y="0"/>
                </a:moveTo>
                <a:lnTo>
                  <a:pt x="4301179" y="0"/>
                </a:lnTo>
                <a:lnTo>
                  <a:pt x="4301179" y="3148074"/>
                </a:lnTo>
                <a:lnTo>
                  <a:pt x="0" y="31480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918004" y="6214388"/>
            <a:ext cx="4301178" cy="3141919"/>
          </a:xfrm>
          <a:custGeom>
            <a:avLst/>
            <a:gdLst/>
            <a:ahLst/>
            <a:cxnLst/>
            <a:rect r="r" b="b" t="t" l="l"/>
            <a:pathLst>
              <a:path h="3141919" w="4301178">
                <a:moveTo>
                  <a:pt x="0" y="0"/>
                </a:moveTo>
                <a:lnTo>
                  <a:pt x="4301179" y="0"/>
                </a:lnTo>
                <a:lnTo>
                  <a:pt x="4301179" y="3141919"/>
                </a:lnTo>
                <a:lnTo>
                  <a:pt x="0" y="314191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99418" y="7892891"/>
            <a:ext cx="6761544" cy="1170876"/>
          </a:xfrm>
          <a:custGeom>
            <a:avLst/>
            <a:gdLst/>
            <a:ahLst/>
            <a:cxnLst/>
            <a:rect r="r" b="b" t="t" l="l"/>
            <a:pathLst>
              <a:path h="1170876" w="6761544">
                <a:moveTo>
                  <a:pt x="0" y="0"/>
                </a:moveTo>
                <a:lnTo>
                  <a:pt x="6761543" y="0"/>
                </a:lnTo>
                <a:lnTo>
                  <a:pt x="6761543" y="1170876"/>
                </a:lnTo>
                <a:lnTo>
                  <a:pt x="0" y="117087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345893" y="311592"/>
            <a:ext cx="11352865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FEATURE ENGINEER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22968" y="6759182"/>
            <a:ext cx="591444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119">
                <a:solidFill>
                  <a:srgbClr val="DB786C"/>
                </a:solidFill>
                <a:latin typeface="Handy Casual"/>
              </a:rPr>
              <a:t>A way to group a number of more or less continuous values into a smaller number of "bins"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31692" y="3470820"/>
            <a:ext cx="6246400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A15C64"/>
                </a:solidFill>
                <a:latin typeface="Handy Casual"/>
              </a:rPr>
              <a:t>BMI  calculating the amount of body fat in one's body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A15C64"/>
                </a:solidFill>
                <a:latin typeface="Handy Casual"/>
              </a:rPr>
              <a:t>BMI X &lt; 18.5    underweight range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A15C64"/>
                </a:solidFill>
                <a:latin typeface="Handy Casual"/>
              </a:rPr>
              <a:t>BMI 18.5 &lt; X &lt; 25, healthy weight range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A15C64"/>
                </a:solidFill>
                <a:latin typeface="Handy Casual"/>
              </a:rPr>
              <a:t>BMI 25.0 &lt; X &lt; 30, overweight range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A15C64"/>
                </a:solidFill>
                <a:latin typeface="Handy Casual"/>
              </a:rPr>
              <a:t>BMI 30.0 &lt; X,   obesity range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81374" y="2555785"/>
            <a:ext cx="4747036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DB786C"/>
                </a:solidFill>
                <a:latin typeface="Bobby Jones"/>
              </a:rPr>
              <a:t>NEW FEATURE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47894" y="6138188"/>
            <a:ext cx="1864592" cy="65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0"/>
              </a:lnSpc>
              <a:spcBef>
                <a:spcPct val="0"/>
              </a:spcBef>
            </a:pPr>
            <a:r>
              <a:rPr lang="en-US" sz="3850" spc="192">
                <a:solidFill>
                  <a:srgbClr val="DB786C"/>
                </a:solidFill>
                <a:latin typeface="Handy Casual"/>
              </a:rPr>
              <a:t>Binning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99912" y="1205055"/>
            <a:ext cx="5288175" cy="4086317"/>
          </a:xfrm>
          <a:custGeom>
            <a:avLst/>
            <a:gdLst/>
            <a:ahLst/>
            <a:cxnLst/>
            <a:rect r="r" b="b" t="t" l="l"/>
            <a:pathLst>
              <a:path h="4086317" w="5288175">
                <a:moveTo>
                  <a:pt x="0" y="0"/>
                </a:moveTo>
                <a:lnTo>
                  <a:pt x="5288176" y="0"/>
                </a:lnTo>
                <a:lnTo>
                  <a:pt x="5288176" y="4086317"/>
                </a:lnTo>
                <a:lnTo>
                  <a:pt x="0" y="4086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4199" y="4037717"/>
            <a:ext cx="4245798" cy="1549716"/>
          </a:xfrm>
          <a:custGeom>
            <a:avLst/>
            <a:gdLst/>
            <a:ahLst/>
            <a:cxnLst/>
            <a:rect r="r" b="b" t="t" l="l"/>
            <a:pathLst>
              <a:path h="1549716" w="4245798">
                <a:moveTo>
                  <a:pt x="0" y="0"/>
                </a:moveTo>
                <a:lnTo>
                  <a:pt x="4245798" y="0"/>
                </a:lnTo>
                <a:lnTo>
                  <a:pt x="4245798" y="1549717"/>
                </a:lnTo>
                <a:lnTo>
                  <a:pt x="0" y="1549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37522" y="4993690"/>
            <a:ext cx="4245798" cy="1549716"/>
          </a:xfrm>
          <a:custGeom>
            <a:avLst/>
            <a:gdLst/>
            <a:ahLst/>
            <a:cxnLst/>
            <a:rect r="r" b="b" t="t" l="l"/>
            <a:pathLst>
              <a:path h="1549716" w="4245798">
                <a:moveTo>
                  <a:pt x="0" y="0"/>
                </a:moveTo>
                <a:lnTo>
                  <a:pt x="4245798" y="0"/>
                </a:lnTo>
                <a:lnTo>
                  <a:pt x="4245798" y="1549716"/>
                </a:lnTo>
                <a:lnTo>
                  <a:pt x="0" y="1549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9781" y="3408881"/>
            <a:ext cx="1257673" cy="1257673"/>
          </a:xfrm>
          <a:custGeom>
            <a:avLst/>
            <a:gdLst/>
            <a:ahLst/>
            <a:cxnLst/>
            <a:rect r="r" b="b" t="t" l="l"/>
            <a:pathLst>
              <a:path h="1257673" w="1257673">
                <a:moveTo>
                  <a:pt x="0" y="0"/>
                </a:moveTo>
                <a:lnTo>
                  <a:pt x="1257673" y="0"/>
                </a:lnTo>
                <a:lnTo>
                  <a:pt x="1257673" y="1257673"/>
                </a:lnTo>
                <a:lnTo>
                  <a:pt x="0" y="1257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2558" y="4510876"/>
            <a:ext cx="1257673" cy="1257673"/>
          </a:xfrm>
          <a:custGeom>
            <a:avLst/>
            <a:gdLst/>
            <a:ahLst/>
            <a:cxnLst/>
            <a:rect r="r" b="b" t="t" l="l"/>
            <a:pathLst>
              <a:path h="1257673" w="1257673">
                <a:moveTo>
                  <a:pt x="0" y="0"/>
                </a:moveTo>
                <a:lnTo>
                  <a:pt x="1257673" y="0"/>
                </a:lnTo>
                <a:lnTo>
                  <a:pt x="1257673" y="1257672"/>
                </a:lnTo>
                <a:lnTo>
                  <a:pt x="0" y="1257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6500" y="2620592"/>
            <a:ext cx="950477" cy="950477"/>
          </a:xfrm>
          <a:custGeom>
            <a:avLst/>
            <a:gdLst/>
            <a:ahLst/>
            <a:cxnLst/>
            <a:rect r="r" b="b" t="t" l="l"/>
            <a:pathLst>
              <a:path h="950477" w="950477">
                <a:moveTo>
                  <a:pt x="0" y="0"/>
                </a:moveTo>
                <a:lnTo>
                  <a:pt x="950477" y="0"/>
                </a:lnTo>
                <a:lnTo>
                  <a:pt x="950477" y="950477"/>
                </a:lnTo>
                <a:lnTo>
                  <a:pt x="0" y="950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08823" y="3743594"/>
            <a:ext cx="950477" cy="950477"/>
          </a:xfrm>
          <a:custGeom>
            <a:avLst/>
            <a:gdLst/>
            <a:ahLst/>
            <a:cxnLst/>
            <a:rect r="r" b="b" t="t" l="l"/>
            <a:pathLst>
              <a:path h="950477" w="950477">
                <a:moveTo>
                  <a:pt x="0" y="0"/>
                </a:moveTo>
                <a:lnTo>
                  <a:pt x="950477" y="0"/>
                </a:lnTo>
                <a:lnTo>
                  <a:pt x="950477" y="950476"/>
                </a:lnTo>
                <a:lnTo>
                  <a:pt x="0" y="950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97794" y="8023691"/>
            <a:ext cx="4579532" cy="4579532"/>
          </a:xfrm>
          <a:custGeom>
            <a:avLst/>
            <a:gdLst/>
            <a:ahLst/>
            <a:cxnLst/>
            <a:rect r="r" b="b" t="t" l="l"/>
            <a:pathLst>
              <a:path h="4579532" w="4579532">
                <a:moveTo>
                  <a:pt x="0" y="0"/>
                </a:moveTo>
                <a:lnTo>
                  <a:pt x="4579532" y="0"/>
                </a:lnTo>
                <a:lnTo>
                  <a:pt x="4579532" y="4579532"/>
                </a:lnTo>
                <a:lnTo>
                  <a:pt x="0" y="4579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98234" y="-2289766"/>
            <a:ext cx="4579532" cy="4579532"/>
          </a:xfrm>
          <a:custGeom>
            <a:avLst/>
            <a:gdLst/>
            <a:ahLst/>
            <a:cxnLst/>
            <a:rect r="r" b="b" t="t" l="l"/>
            <a:pathLst>
              <a:path h="4579532" w="4579532">
                <a:moveTo>
                  <a:pt x="0" y="0"/>
                </a:moveTo>
                <a:lnTo>
                  <a:pt x="4579532" y="0"/>
                </a:lnTo>
                <a:lnTo>
                  <a:pt x="4579532" y="4579532"/>
                </a:lnTo>
                <a:lnTo>
                  <a:pt x="0" y="4579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58835" y="8587470"/>
            <a:ext cx="1803173" cy="2153042"/>
          </a:xfrm>
          <a:custGeom>
            <a:avLst/>
            <a:gdLst/>
            <a:ahLst/>
            <a:cxnLst/>
            <a:rect r="r" b="b" t="t" l="l"/>
            <a:pathLst>
              <a:path h="2153042" w="1803173">
                <a:moveTo>
                  <a:pt x="0" y="0"/>
                </a:moveTo>
                <a:lnTo>
                  <a:pt x="1803173" y="0"/>
                </a:lnTo>
                <a:lnTo>
                  <a:pt x="1803173" y="2153042"/>
                </a:lnTo>
                <a:lnTo>
                  <a:pt x="0" y="21530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7652" y="7656205"/>
            <a:ext cx="1602095" cy="1602095"/>
          </a:xfrm>
          <a:custGeom>
            <a:avLst/>
            <a:gdLst/>
            <a:ahLst/>
            <a:cxnLst/>
            <a:rect r="r" b="b" t="t" l="l"/>
            <a:pathLst>
              <a:path h="1602095" w="1602095">
                <a:moveTo>
                  <a:pt x="0" y="0"/>
                </a:moveTo>
                <a:lnTo>
                  <a:pt x="1602096" y="0"/>
                </a:lnTo>
                <a:lnTo>
                  <a:pt x="1602096" y="1602095"/>
                </a:lnTo>
                <a:lnTo>
                  <a:pt x="0" y="1602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57787" y="404007"/>
            <a:ext cx="1602095" cy="1602095"/>
          </a:xfrm>
          <a:custGeom>
            <a:avLst/>
            <a:gdLst/>
            <a:ahLst/>
            <a:cxnLst/>
            <a:rect r="r" b="b" t="t" l="l"/>
            <a:pathLst>
              <a:path h="1602095" w="1602095">
                <a:moveTo>
                  <a:pt x="0" y="0"/>
                </a:moveTo>
                <a:lnTo>
                  <a:pt x="1602096" y="0"/>
                </a:lnTo>
                <a:lnTo>
                  <a:pt x="1602096" y="1602095"/>
                </a:lnTo>
                <a:lnTo>
                  <a:pt x="0" y="1602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3957" y="-2108698"/>
            <a:ext cx="858965" cy="4114800"/>
          </a:xfrm>
          <a:custGeom>
            <a:avLst/>
            <a:gdLst/>
            <a:ahLst/>
            <a:cxnLst/>
            <a:rect r="r" b="b" t="t" l="l"/>
            <a:pathLst>
              <a:path h="4114800" w="858965">
                <a:moveTo>
                  <a:pt x="0" y="0"/>
                </a:moveTo>
                <a:lnTo>
                  <a:pt x="858964" y="0"/>
                </a:lnTo>
                <a:lnTo>
                  <a:pt x="8589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0816" y="-2108698"/>
            <a:ext cx="858965" cy="4114800"/>
          </a:xfrm>
          <a:custGeom>
            <a:avLst/>
            <a:gdLst/>
            <a:ahLst/>
            <a:cxnLst/>
            <a:rect r="r" b="b" t="t" l="l"/>
            <a:pathLst>
              <a:path h="4114800" w="858965">
                <a:moveTo>
                  <a:pt x="0" y="0"/>
                </a:moveTo>
                <a:lnTo>
                  <a:pt x="858965" y="0"/>
                </a:lnTo>
                <a:lnTo>
                  <a:pt x="858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580744" y="5330259"/>
            <a:ext cx="11126513" cy="40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DATASET PROCESSING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12681" y="112354"/>
            <a:ext cx="11427672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ORDINAL ENCODING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875455">
            <a:off x="-4549677" y="-4918799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1" y="0"/>
                </a:lnTo>
                <a:lnTo>
                  <a:pt x="7515751" y="6811149"/>
                </a:lnTo>
                <a:lnTo>
                  <a:pt x="0" y="681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945828">
            <a:off x="14985593" y="-5399413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7515750" y="0"/>
                </a:moveTo>
                <a:lnTo>
                  <a:pt x="0" y="0"/>
                </a:lnTo>
                <a:lnTo>
                  <a:pt x="0" y="6811149"/>
                </a:lnTo>
                <a:lnTo>
                  <a:pt x="7515750" y="6811149"/>
                </a:lnTo>
                <a:lnTo>
                  <a:pt x="7515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1797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28492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6" y="0"/>
                </a:lnTo>
                <a:lnTo>
                  <a:pt x="2661616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54216" y="1051540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68334" y="1136712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4" y="0"/>
                </a:lnTo>
                <a:lnTo>
                  <a:pt x="591634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2225" y="284356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6"/>
                </a:lnTo>
                <a:lnTo>
                  <a:pt x="0" y="1127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24557" y="369529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7" y="0"/>
                </a:lnTo>
                <a:lnTo>
                  <a:pt x="924907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67885" y="3498991"/>
            <a:ext cx="6162637" cy="2175843"/>
          </a:xfrm>
          <a:custGeom>
            <a:avLst/>
            <a:gdLst/>
            <a:ahLst/>
            <a:cxnLst/>
            <a:rect r="r" b="b" t="t" l="l"/>
            <a:pathLst>
              <a:path h="2175843" w="6162637">
                <a:moveTo>
                  <a:pt x="0" y="0"/>
                </a:moveTo>
                <a:lnTo>
                  <a:pt x="6162637" y="0"/>
                </a:lnTo>
                <a:lnTo>
                  <a:pt x="6162637" y="2175843"/>
                </a:lnTo>
                <a:lnTo>
                  <a:pt x="0" y="2175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852267" y="3865084"/>
            <a:ext cx="578690" cy="35010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078390" y="3865084"/>
            <a:ext cx="578690" cy="35010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558899" y="3816534"/>
            <a:ext cx="739185" cy="447207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275731" y="3270391"/>
            <a:ext cx="9387279" cy="5674398"/>
            <a:chOff x="0" y="0"/>
            <a:chExt cx="2472370" cy="14944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72370" cy="1494492"/>
            </a:xfrm>
            <a:custGeom>
              <a:avLst/>
              <a:gdLst/>
              <a:ahLst/>
              <a:cxnLst/>
              <a:rect r="r" b="b" t="t" l="l"/>
              <a:pathLst>
                <a:path h="1494492" w="2472370">
                  <a:moveTo>
                    <a:pt x="24742" y="0"/>
                  </a:moveTo>
                  <a:lnTo>
                    <a:pt x="2447628" y="0"/>
                  </a:lnTo>
                  <a:cubicBezTo>
                    <a:pt x="2454190" y="0"/>
                    <a:pt x="2460483" y="2607"/>
                    <a:pt x="2465123" y="7247"/>
                  </a:cubicBezTo>
                  <a:cubicBezTo>
                    <a:pt x="2469763" y="11887"/>
                    <a:pt x="2472370" y="18180"/>
                    <a:pt x="2472370" y="24742"/>
                  </a:cubicBezTo>
                  <a:lnTo>
                    <a:pt x="2472370" y="1469750"/>
                  </a:lnTo>
                  <a:cubicBezTo>
                    <a:pt x="2472370" y="1476312"/>
                    <a:pt x="2469763" y="1482605"/>
                    <a:pt x="2465123" y="1487245"/>
                  </a:cubicBezTo>
                  <a:cubicBezTo>
                    <a:pt x="2460483" y="1491885"/>
                    <a:pt x="2454190" y="1494492"/>
                    <a:pt x="2447628" y="1494492"/>
                  </a:cubicBezTo>
                  <a:lnTo>
                    <a:pt x="24742" y="1494492"/>
                  </a:lnTo>
                  <a:cubicBezTo>
                    <a:pt x="18180" y="1494492"/>
                    <a:pt x="11887" y="1491885"/>
                    <a:pt x="7247" y="1487245"/>
                  </a:cubicBezTo>
                  <a:cubicBezTo>
                    <a:pt x="2607" y="1482605"/>
                    <a:pt x="0" y="1476312"/>
                    <a:pt x="0" y="1469750"/>
                  </a:cubicBezTo>
                  <a:lnTo>
                    <a:pt x="0" y="24742"/>
                  </a:lnTo>
                  <a:cubicBezTo>
                    <a:pt x="0" y="18180"/>
                    <a:pt x="2607" y="11887"/>
                    <a:pt x="7247" y="7247"/>
                  </a:cubicBezTo>
                  <a:cubicBezTo>
                    <a:pt x="11887" y="2607"/>
                    <a:pt x="18180" y="0"/>
                    <a:pt x="247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2472370" cy="1494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985622" y="6379684"/>
            <a:ext cx="7176876" cy="2432583"/>
          </a:xfrm>
          <a:custGeom>
            <a:avLst/>
            <a:gdLst/>
            <a:ahLst/>
            <a:cxnLst/>
            <a:rect r="r" b="b" t="t" l="l"/>
            <a:pathLst>
              <a:path h="2432583" w="7176876">
                <a:moveTo>
                  <a:pt x="0" y="0"/>
                </a:moveTo>
                <a:lnTo>
                  <a:pt x="7176875" y="0"/>
                </a:lnTo>
                <a:lnTo>
                  <a:pt x="7176875" y="2432583"/>
                </a:lnTo>
                <a:lnTo>
                  <a:pt x="0" y="2432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227801" y="6577779"/>
            <a:ext cx="313845" cy="18987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111151" y="6577470"/>
            <a:ext cx="313845" cy="18987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7848653" y="6577779"/>
            <a:ext cx="313845" cy="18987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852267" y="6577779"/>
            <a:ext cx="313845" cy="18987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831189" y="6577470"/>
            <a:ext cx="313845" cy="189876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839921" y="6577779"/>
            <a:ext cx="313845" cy="189876"/>
          </a:xfrm>
          <a:prstGeom prst="rect">
            <a:avLst/>
          </a:prstGeom>
        </p:spPr>
      </p:pic>
      <p:sp>
        <p:nvSpPr>
          <p:cNvPr name="Freeform 25" id="25"/>
          <p:cNvSpPr/>
          <p:nvPr/>
        </p:nvSpPr>
        <p:spPr>
          <a:xfrm flipH="false" flipV="false" rot="0">
            <a:off x="5306448" y="6672718"/>
            <a:ext cx="4983849" cy="1700161"/>
          </a:xfrm>
          <a:custGeom>
            <a:avLst/>
            <a:gdLst/>
            <a:ahLst/>
            <a:cxnLst/>
            <a:rect r="r" b="b" t="t" l="l"/>
            <a:pathLst>
              <a:path h="1700161" w="4983849">
                <a:moveTo>
                  <a:pt x="0" y="0"/>
                </a:moveTo>
                <a:lnTo>
                  <a:pt x="4983849" y="0"/>
                </a:lnTo>
                <a:lnTo>
                  <a:pt x="4983849" y="1700160"/>
                </a:lnTo>
                <a:lnTo>
                  <a:pt x="0" y="17001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5731" y="6672718"/>
            <a:ext cx="4073970" cy="1700161"/>
          </a:xfrm>
          <a:custGeom>
            <a:avLst/>
            <a:gdLst/>
            <a:ahLst/>
            <a:cxnLst/>
            <a:rect r="r" b="b" t="t" l="l"/>
            <a:pathLst>
              <a:path h="1700161" w="4073970">
                <a:moveTo>
                  <a:pt x="0" y="0"/>
                </a:moveTo>
                <a:lnTo>
                  <a:pt x="4073971" y="0"/>
                </a:lnTo>
                <a:lnTo>
                  <a:pt x="4073971" y="1700160"/>
                </a:lnTo>
                <a:lnTo>
                  <a:pt x="0" y="17001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254218" y="2009538"/>
            <a:ext cx="9779565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0">
                <a:solidFill>
                  <a:srgbClr val="DB786C"/>
                </a:solidFill>
                <a:latin typeface="Handy Casual"/>
              </a:rPr>
              <a:t>THE TRANSFORMATION OF DISCRETE (BINARY OR MULTINOMINAL) VARIABLES TO NUMERIC.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60625" y="2965591"/>
            <a:ext cx="82686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u="sng">
                <a:solidFill>
                  <a:srgbClr val="A15C64"/>
                </a:solidFill>
                <a:latin typeface="Handy Casual"/>
              </a:rPr>
              <a:t>Before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35769" y="5846284"/>
            <a:ext cx="82686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u="sng">
                <a:solidFill>
                  <a:srgbClr val="A15C64"/>
                </a:solidFill>
                <a:latin typeface="Handy Casual"/>
              </a:rPr>
              <a:t>After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95190" y="3482012"/>
            <a:ext cx="776769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15C64"/>
                </a:solidFill>
                <a:latin typeface="Handy Casual"/>
              </a:rPr>
              <a:t>Categorical Data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A15C64"/>
                </a:solidFill>
                <a:latin typeface="Handy Casual"/>
              </a:rPr>
              <a:t>Gender   [male | Female]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A15C64"/>
                </a:solidFill>
                <a:latin typeface="Handy Casual"/>
              </a:rPr>
              <a:t>Smoker  [yes | no]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A15C64"/>
                </a:solidFill>
                <a:latin typeface="Handy Casual"/>
              </a:rPr>
              <a:t>Region   [Northeast | Northwest | Southeast | Southwest]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A15C64"/>
                </a:solidFill>
                <a:latin typeface="Handy Casual"/>
              </a:rPr>
              <a:t>newBMI [Underweight | Healthy | Overweight | Obese]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13940" y="-182461"/>
            <a:ext cx="10860119" cy="202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6"/>
              </a:lnSpc>
              <a:spcBef>
                <a:spcPct val="0"/>
              </a:spcBef>
            </a:pPr>
            <a:r>
              <a:rPr lang="en-US" sz="11575">
                <a:solidFill>
                  <a:srgbClr val="A15C64"/>
                </a:solidFill>
                <a:latin typeface="Bobby Jones"/>
              </a:rPr>
              <a:t>SCALING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875455">
            <a:off x="-4177191" y="-5156112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0" y="0"/>
                </a:moveTo>
                <a:lnTo>
                  <a:pt x="7515750" y="0"/>
                </a:lnTo>
                <a:lnTo>
                  <a:pt x="7515750" y="6811148"/>
                </a:lnTo>
                <a:lnTo>
                  <a:pt x="0" y="681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945828">
            <a:off x="14985593" y="-5399413"/>
            <a:ext cx="7515750" cy="6811149"/>
          </a:xfrm>
          <a:custGeom>
            <a:avLst/>
            <a:gdLst/>
            <a:ahLst/>
            <a:cxnLst/>
            <a:rect r="r" b="b" t="t" l="l"/>
            <a:pathLst>
              <a:path h="6811149" w="7515750">
                <a:moveTo>
                  <a:pt x="7515750" y="0"/>
                </a:moveTo>
                <a:lnTo>
                  <a:pt x="0" y="0"/>
                </a:lnTo>
                <a:lnTo>
                  <a:pt x="0" y="6811149"/>
                </a:lnTo>
                <a:lnTo>
                  <a:pt x="7515750" y="6811149"/>
                </a:lnTo>
                <a:lnTo>
                  <a:pt x="7515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1797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7" y="0"/>
                </a:lnTo>
                <a:lnTo>
                  <a:pt x="2661617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28492" y="9081075"/>
            <a:ext cx="2661617" cy="998106"/>
          </a:xfrm>
          <a:custGeom>
            <a:avLst/>
            <a:gdLst/>
            <a:ahLst/>
            <a:cxnLst/>
            <a:rect r="r" b="b" t="t" l="l"/>
            <a:pathLst>
              <a:path h="998106" w="2661617">
                <a:moveTo>
                  <a:pt x="0" y="0"/>
                </a:moveTo>
                <a:lnTo>
                  <a:pt x="2661616" y="0"/>
                </a:lnTo>
                <a:lnTo>
                  <a:pt x="2661616" y="998107"/>
                </a:lnTo>
                <a:lnTo>
                  <a:pt x="0" y="99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80787" y="1091033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4" y="0"/>
                </a:lnTo>
                <a:lnTo>
                  <a:pt x="591634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68074" y="1091033"/>
            <a:ext cx="591633" cy="721504"/>
          </a:xfrm>
          <a:custGeom>
            <a:avLst/>
            <a:gdLst/>
            <a:ahLst/>
            <a:cxnLst/>
            <a:rect r="r" b="b" t="t" l="l"/>
            <a:pathLst>
              <a:path h="721504" w="591633">
                <a:moveTo>
                  <a:pt x="0" y="0"/>
                </a:moveTo>
                <a:lnTo>
                  <a:pt x="591633" y="0"/>
                </a:lnTo>
                <a:lnTo>
                  <a:pt x="591633" y="721504"/>
                </a:lnTo>
                <a:lnTo>
                  <a:pt x="0" y="721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38797" y="323850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6" y="0"/>
                </a:lnTo>
                <a:lnTo>
                  <a:pt x="924906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24297" y="323850"/>
            <a:ext cx="924907" cy="1127935"/>
          </a:xfrm>
          <a:custGeom>
            <a:avLst/>
            <a:gdLst/>
            <a:ahLst/>
            <a:cxnLst/>
            <a:rect r="r" b="b" t="t" l="l"/>
            <a:pathLst>
              <a:path h="1127935" w="924907">
                <a:moveTo>
                  <a:pt x="0" y="0"/>
                </a:moveTo>
                <a:lnTo>
                  <a:pt x="924906" y="0"/>
                </a:lnTo>
                <a:lnTo>
                  <a:pt x="924906" y="1127935"/>
                </a:lnTo>
                <a:lnTo>
                  <a:pt x="0" y="1127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74664" y="2857263"/>
            <a:ext cx="13538671" cy="6138033"/>
            <a:chOff x="0" y="0"/>
            <a:chExt cx="3565741" cy="16166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65740" cy="1616601"/>
            </a:xfrm>
            <a:custGeom>
              <a:avLst/>
              <a:gdLst/>
              <a:ahLst/>
              <a:cxnLst/>
              <a:rect r="r" b="b" t="t" l="l"/>
              <a:pathLst>
                <a:path h="1616601" w="3565740">
                  <a:moveTo>
                    <a:pt x="17155" y="0"/>
                  </a:moveTo>
                  <a:lnTo>
                    <a:pt x="3548585" y="0"/>
                  </a:lnTo>
                  <a:cubicBezTo>
                    <a:pt x="3558060" y="0"/>
                    <a:pt x="3565740" y="7681"/>
                    <a:pt x="3565740" y="17155"/>
                  </a:cubicBezTo>
                  <a:lnTo>
                    <a:pt x="3565740" y="1599446"/>
                  </a:lnTo>
                  <a:cubicBezTo>
                    <a:pt x="3565740" y="1608921"/>
                    <a:pt x="3558060" y="1616601"/>
                    <a:pt x="3548585" y="1616601"/>
                  </a:cubicBezTo>
                  <a:lnTo>
                    <a:pt x="17155" y="1616601"/>
                  </a:lnTo>
                  <a:cubicBezTo>
                    <a:pt x="7681" y="1616601"/>
                    <a:pt x="0" y="1608921"/>
                    <a:pt x="0" y="1599446"/>
                  </a:cubicBezTo>
                  <a:lnTo>
                    <a:pt x="0" y="17155"/>
                  </a:lnTo>
                  <a:cubicBezTo>
                    <a:pt x="0" y="7681"/>
                    <a:pt x="7681" y="0"/>
                    <a:pt x="171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3565741" cy="1616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707779" y="6026184"/>
            <a:ext cx="6754180" cy="2291597"/>
          </a:xfrm>
          <a:custGeom>
            <a:avLst/>
            <a:gdLst/>
            <a:ahLst/>
            <a:cxnLst/>
            <a:rect r="r" b="b" t="t" l="l"/>
            <a:pathLst>
              <a:path h="2291597" w="6754180">
                <a:moveTo>
                  <a:pt x="0" y="0"/>
                </a:moveTo>
                <a:lnTo>
                  <a:pt x="6754179" y="0"/>
                </a:lnTo>
                <a:lnTo>
                  <a:pt x="6754179" y="2291597"/>
                </a:lnTo>
                <a:lnTo>
                  <a:pt x="0" y="2291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90891" y="4912653"/>
            <a:ext cx="1510264" cy="775419"/>
          </a:xfrm>
          <a:custGeom>
            <a:avLst/>
            <a:gdLst/>
            <a:ahLst/>
            <a:cxnLst/>
            <a:rect r="r" b="b" t="t" l="l"/>
            <a:pathLst>
              <a:path h="775419" w="1510264">
                <a:moveTo>
                  <a:pt x="0" y="0"/>
                </a:moveTo>
                <a:lnTo>
                  <a:pt x="1510264" y="0"/>
                </a:lnTo>
                <a:lnTo>
                  <a:pt x="1510264" y="775419"/>
                </a:lnTo>
                <a:lnTo>
                  <a:pt x="0" y="7754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025293" y="5022215"/>
            <a:ext cx="2119152" cy="613444"/>
          </a:xfrm>
          <a:custGeom>
            <a:avLst/>
            <a:gdLst/>
            <a:ahLst/>
            <a:cxnLst/>
            <a:rect r="r" b="b" t="t" l="l"/>
            <a:pathLst>
              <a:path h="613444" w="2119152">
                <a:moveTo>
                  <a:pt x="0" y="0"/>
                </a:moveTo>
                <a:lnTo>
                  <a:pt x="2119151" y="0"/>
                </a:lnTo>
                <a:lnTo>
                  <a:pt x="2119151" y="613444"/>
                </a:lnTo>
                <a:lnTo>
                  <a:pt x="0" y="613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975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70654" y="5819433"/>
            <a:ext cx="3750737" cy="3122702"/>
          </a:xfrm>
          <a:custGeom>
            <a:avLst/>
            <a:gdLst/>
            <a:ahLst/>
            <a:cxnLst/>
            <a:rect r="r" b="b" t="t" l="l"/>
            <a:pathLst>
              <a:path h="3122702" w="3750737">
                <a:moveTo>
                  <a:pt x="0" y="0"/>
                </a:moveTo>
                <a:lnTo>
                  <a:pt x="3750738" y="0"/>
                </a:lnTo>
                <a:lnTo>
                  <a:pt x="3750738" y="3122702"/>
                </a:lnTo>
                <a:lnTo>
                  <a:pt x="0" y="3122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6777" r="0" b="-3334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247031" y="1761888"/>
            <a:ext cx="379393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0">
                <a:solidFill>
                  <a:srgbClr val="DB786C"/>
                </a:solidFill>
                <a:latin typeface="Handy Casual"/>
              </a:rPr>
              <a:t>INCREASING | DECREASING VALUES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91506" y="3000138"/>
            <a:ext cx="338672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A15C64"/>
                </a:solidFill>
                <a:latin typeface="Handy Casual"/>
              </a:rPr>
              <a:t>Standarization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92749" y="2971563"/>
            <a:ext cx="310654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A15C64"/>
                </a:solidFill>
                <a:latin typeface="Handy Casual"/>
              </a:rPr>
              <a:t>Normalization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87900" y="3799124"/>
            <a:ext cx="3793938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139">
                <a:solidFill>
                  <a:srgbClr val="DB786C"/>
                </a:solidFill>
                <a:latin typeface="Handy Casual"/>
              </a:rPr>
              <a:t>MEAN = 0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139">
                <a:solidFill>
                  <a:srgbClr val="DB786C"/>
                </a:solidFill>
                <a:latin typeface="Handy Casual"/>
              </a:rPr>
              <a:t>STANDARD DEVIATION = 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49054" y="3770549"/>
            <a:ext cx="3793938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139">
                <a:solidFill>
                  <a:srgbClr val="DB786C"/>
                </a:solidFill>
                <a:latin typeface="Handy Casual"/>
              </a:rPr>
              <a:t>SCALING THE DATA TO FALL BETWEEN 0 AND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DAF0yDI8kbQ</dc:identifier>
  <dcterms:modified xsi:type="dcterms:W3CDTF">2011-08-01T06:04:30Z</dcterms:modified>
  <cp:revision>1</cp:revision>
  <dc:title>Regression</dc:title>
</cp:coreProperties>
</file>